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Default Extension="gif" ContentType="image/gif"/>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handoutMasterIdLst>
    <p:handoutMasterId r:id="rId51"/>
  </p:handoutMasterIdLst>
  <p:sldIdLst>
    <p:sldId id="381" r:id="rId2"/>
    <p:sldId id="361" r:id="rId3"/>
    <p:sldId id="285" r:id="rId4"/>
    <p:sldId id="345" r:id="rId5"/>
    <p:sldId id="339" r:id="rId6"/>
    <p:sldId id="286" r:id="rId7"/>
    <p:sldId id="346" r:id="rId8"/>
    <p:sldId id="288" r:id="rId9"/>
    <p:sldId id="391" r:id="rId10"/>
    <p:sldId id="321" r:id="rId11"/>
    <p:sldId id="344" r:id="rId12"/>
    <p:sldId id="347" r:id="rId13"/>
    <p:sldId id="370" r:id="rId14"/>
    <p:sldId id="390" r:id="rId15"/>
    <p:sldId id="349" r:id="rId16"/>
    <p:sldId id="350" r:id="rId17"/>
    <p:sldId id="351" r:id="rId18"/>
    <p:sldId id="289" r:id="rId19"/>
    <p:sldId id="366" r:id="rId20"/>
    <p:sldId id="369" r:id="rId21"/>
    <p:sldId id="373" r:id="rId22"/>
    <p:sldId id="376" r:id="rId23"/>
    <p:sldId id="383" r:id="rId24"/>
    <p:sldId id="352" r:id="rId25"/>
    <p:sldId id="354" r:id="rId26"/>
    <p:sldId id="290" r:id="rId27"/>
    <p:sldId id="374" r:id="rId28"/>
    <p:sldId id="375" r:id="rId29"/>
    <p:sldId id="261" r:id="rId30"/>
    <p:sldId id="378" r:id="rId31"/>
    <p:sldId id="379" r:id="rId32"/>
    <p:sldId id="380" r:id="rId33"/>
    <p:sldId id="382" r:id="rId34"/>
    <p:sldId id="384" r:id="rId35"/>
    <p:sldId id="385" r:id="rId36"/>
    <p:sldId id="387" r:id="rId37"/>
    <p:sldId id="388" r:id="rId38"/>
    <p:sldId id="389" r:id="rId39"/>
    <p:sldId id="281" r:id="rId40"/>
    <p:sldId id="392" r:id="rId41"/>
    <p:sldId id="393" r:id="rId42"/>
    <p:sldId id="394" r:id="rId43"/>
    <p:sldId id="395" r:id="rId44"/>
    <p:sldId id="396" r:id="rId45"/>
    <p:sldId id="397" r:id="rId46"/>
    <p:sldId id="398" r:id="rId47"/>
    <p:sldId id="399" r:id="rId48"/>
    <p:sldId id="400" r:id="rId49"/>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971" autoAdjust="0"/>
    <p:restoredTop sz="90929"/>
  </p:normalViewPr>
  <p:slideViewPr>
    <p:cSldViewPr>
      <p:cViewPr>
        <p:scale>
          <a:sx n="50" d="100"/>
          <a:sy n="50" d="100"/>
        </p:scale>
        <p:origin x="-989" y="-605"/>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notesViewPr>
    <p:cSldViewPr>
      <p:cViewPr varScale="1">
        <p:scale>
          <a:sx n="45" d="100"/>
          <a:sy n="45" d="100"/>
        </p:scale>
        <p:origin x="-2309" y="-67"/>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0C58AA8-6F92-4149-89C1-644CE3BEA06A}" type="datetimeFigureOut">
              <a:rPr lang="en-US" smtClean="0"/>
              <a:pPr/>
              <a:t>9/11/2012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754897B-FB50-4AD8-800B-8A93D8610804}"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3AFBDBE-40CB-4A13-8DA1-BB0552EE20E0}" type="datetimeFigureOut">
              <a:rPr lang="en-US" smtClean="0"/>
              <a:pPr/>
              <a:t>9/11/2012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191EC-7681-411E-9638-5A3F7B0D487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7208778-7281-460F-8160-82E3A1E6E456}" type="slidenum">
              <a:rPr lang="en-US"/>
              <a:pPr/>
              <a:t>1</a:t>
            </a:fld>
            <a:endParaRPr lang="en-US"/>
          </a:p>
        </p:txBody>
      </p:sp>
      <p:sp>
        <p:nvSpPr>
          <p:cNvPr id="99330" name="Rectangle 2"/>
          <p:cNvSpPr>
            <a:spLocks noGrp="1" noRot="1" noChangeAspect="1" noChangeArrowheads="1" noTextEdit="1"/>
          </p:cNvSpPr>
          <p:nvPr>
            <p:ph type="sldImg"/>
          </p:nvPr>
        </p:nvSpPr>
        <p:spPr>
          <a:ln/>
        </p:spPr>
      </p:sp>
      <p:sp>
        <p:nvSpPr>
          <p:cNvPr id="99331"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F4FBD9-B867-44AD-964E-0C4670588CBF}" type="slidenum">
              <a:rPr lang="en-US"/>
              <a:pPr/>
              <a:t>23</a:t>
            </a:fld>
            <a:endParaRPr lang="en-US"/>
          </a:p>
        </p:txBody>
      </p:sp>
      <p:sp>
        <p:nvSpPr>
          <p:cNvPr id="101378" name="Rectangle 2"/>
          <p:cNvSpPr>
            <a:spLocks noGrp="1" noRot="1" noChangeAspect="1" noChangeArrowheads="1" noTextEdit="1"/>
          </p:cNvSpPr>
          <p:nvPr>
            <p:ph type="sldImg"/>
          </p:nvPr>
        </p:nvSpPr>
        <p:spPr>
          <a:ln/>
        </p:spPr>
      </p:sp>
      <p:sp>
        <p:nvSpPr>
          <p:cNvPr id="101379"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748EFF7-4BC6-4D59-8F69-F3BB883D6EE5}" type="slidenum">
              <a:rPr lang="en-US"/>
              <a:pPr/>
              <a:t>27</a:t>
            </a:fld>
            <a:endParaRPr lang="en-US"/>
          </a:p>
        </p:txBody>
      </p:sp>
      <p:sp>
        <p:nvSpPr>
          <p:cNvPr id="92162" name="Rectangle 2"/>
          <p:cNvSpPr>
            <a:spLocks noGrp="1" noRot="1" noChangeAspect="1" noChangeArrowheads="1" noTextEdit="1"/>
          </p:cNvSpPr>
          <p:nvPr>
            <p:ph type="sldImg"/>
          </p:nvPr>
        </p:nvSpPr>
        <p:spPr>
          <a:ln/>
        </p:spPr>
      </p:sp>
      <p:sp>
        <p:nvSpPr>
          <p:cNvPr id="9216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7FD6A8-D3AB-4120-B7F1-0454F72800C1}" type="slidenum">
              <a:rPr lang="en-US"/>
              <a:pPr/>
              <a:t>28</a:t>
            </a:fld>
            <a:endParaRPr lang="en-US"/>
          </a:p>
        </p:txBody>
      </p:sp>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C436B5E-5A49-4B8E-960A-C984F2D35DE2}" type="slidenum">
              <a:rPr lang="en-US"/>
              <a:pPr/>
              <a:t>30</a:t>
            </a:fld>
            <a:endParaRPr lang="en-US"/>
          </a:p>
        </p:txBody>
      </p:sp>
      <p:sp>
        <p:nvSpPr>
          <p:cNvPr id="96258" name="Rectangle 2"/>
          <p:cNvSpPr>
            <a:spLocks noGrp="1" noRot="1" noChangeAspect="1" noChangeArrowheads="1" noTextEdit="1"/>
          </p:cNvSpPr>
          <p:nvPr>
            <p:ph type="sldImg"/>
          </p:nvPr>
        </p:nvSpPr>
        <p:spPr>
          <a:ln/>
        </p:spPr>
      </p:sp>
      <p:sp>
        <p:nvSpPr>
          <p:cNvPr id="96259"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99BEB99-0D3E-4B95-A0D9-B5C6B2C15DF0}" type="slidenum">
              <a:rPr lang="en-US"/>
              <a:pPr/>
              <a:t>31</a:t>
            </a:fld>
            <a:endParaRPr lang="en-US"/>
          </a:p>
        </p:txBody>
      </p:sp>
      <p:sp>
        <p:nvSpPr>
          <p:cNvPr id="97282" name="Rectangle 2"/>
          <p:cNvSpPr>
            <a:spLocks noGrp="1" noRot="1" noChangeAspect="1" noChangeArrowheads="1" noTextEdit="1"/>
          </p:cNvSpPr>
          <p:nvPr>
            <p:ph type="sldImg"/>
          </p:nvPr>
        </p:nvSpPr>
        <p:spPr>
          <a:ln/>
        </p:spPr>
      </p:sp>
      <p:sp>
        <p:nvSpPr>
          <p:cNvPr id="9728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F3E632-F5F1-4F12-8B0B-4A4E60553251}" type="slidenum">
              <a:rPr lang="en-US"/>
              <a:pPr/>
              <a:t>32</a:t>
            </a:fld>
            <a:endParaRPr lang="en-US"/>
          </a:p>
        </p:txBody>
      </p:sp>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EC9570-A089-4FD4-913C-8C1AB8443EB7}" type="slidenum">
              <a:rPr lang="en-US"/>
              <a:pPr/>
              <a:t>33</a:t>
            </a:fld>
            <a:endParaRPr lang="en-US"/>
          </a:p>
        </p:txBody>
      </p:sp>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FFB86CC-1AF3-46A4-A518-DFA17E98AC4A}" type="slidenum">
              <a:rPr lang="en-US"/>
              <a:pPr/>
              <a:t>34</a:t>
            </a:fld>
            <a:endParaRPr lang="en-US"/>
          </a:p>
        </p:txBody>
      </p:sp>
      <p:sp>
        <p:nvSpPr>
          <p:cNvPr id="102402" name="Rectangle 2"/>
          <p:cNvSpPr>
            <a:spLocks noGrp="1" noRot="1" noChangeAspect="1" noChangeArrowheads="1" noTextEdit="1"/>
          </p:cNvSpPr>
          <p:nvPr>
            <p:ph type="sldImg"/>
          </p:nvPr>
        </p:nvSpPr>
        <p:spPr>
          <a:ln/>
        </p:spPr>
      </p:sp>
      <p:sp>
        <p:nvSpPr>
          <p:cNvPr id="10240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D7B019F-0A00-457C-987D-D6CFC6DEA2D1}" type="slidenum">
              <a:rPr lang="en-US"/>
              <a:pPr/>
              <a:t>35</a:t>
            </a:fld>
            <a:endParaRPr lang="en-US"/>
          </a:p>
        </p:txBody>
      </p:sp>
      <p:sp>
        <p:nvSpPr>
          <p:cNvPr id="103426" name="Rectangle 2"/>
          <p:cNvSpPr>
            <a:spLocks noGrp="1" noRot="1" noChangeAspect="1" noChangeArrowheads="1" noTextEdit="1"/>
          </p:cNvSpPr>
          <p:nvPr>
            <p:ph type="sldImg"/>
          </p:nvPr>
        </p:nvSpPr>
        <p:spPr>
          <a:ln/>
        </p:spPr>
      </p:sp>
      <p:sp>
        <p:nvSpPr>
          <p:cNvPr id="10342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A41828-F37E-4A90-B1E4-A9148204D155}" type="slidenum">
              <a:rPr lang="en-US"/>
              <a:pPr/>
              <a:t>36</a:t>
            </a:fld>
            <a:endParaRPr lang="en-US"/>
          </a:p>
        </p:txBody>
      </p:sp>
      <p:sp>
        <p:nvSpPr>
          <p:cNvPr id="105474" name="Rectangle 2"/>
          <p:cNvSpPr>
            <a:spLocks noGrp="1" noRot="1" noChangeAspect="1" noChangeArrowheads="1" noTextEdit="1"/>
          </p:cNvSpPr>
          <p:nvPr>
            <p:ph type="sldImg"/>
          </p:nvPr>
        </p:nvSpPr>
        <p:spPr>
          <a:ln/>
        </p:spPr>
      </p:sp>
      <p:sp>
        <p:nvSpPr>
          <p:cNvPr id="105475"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73AB303-3ACD-4B8C-85B9-3C74C696733D}" type="slidenum">
              <a:rPr lang="en-US"/>
              <a:pPr/>
              <a:t>2</a:t>
            </a:fld>
            <a:endParaRPr lang="en-US"/>
          </a:p>
        </p:txBody>
      </p:sp>
      <p:sp>
        <p:nvSpPr>
          <p:cNvPr id="78850" name="Rectangle 2"/>
          <p:cNvSpPr>
            <a:spLocks noGrp="1" noRot="1" noChangeAspect="1" noChangeArrowheads="1" noTextEdit="1"/>
          </p:cNvSpPr>
          <p:nvPr>
            <p:ph type="sldImg"/>
          </p:nvPr>
        </p:nvSpPr>
        <p:spPr>
          <a:ln/>
        </p:spPr>
      </p:sp>
      <p:sp>
        <p:nvSpPr>
          <p:cNvPr id="78851"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2B33E9-634A-4904-A7CE-24AEDAA5E129}" type="slidenum">
              <a:rPr lang="en-US"/>
              <a:pPr/>
              <a:t>37</a:t>
            </a:fld>
            <a:endParaRPr lang="en-US"/>
          </a:p>
        </p:txBody>
      </p:sp>
      <p:sp>
        <p:nvSpPr>
          <p:cNvPr id="106498" name="Rectangle 2"/>
          <p:cNvSpPr>
            <a:spLocks noGrp="1" noRot="1" noChangeAspect="1" noChangeArrowheads="1" noTextEdit="1"/>
          </p:cNvSpPr>
          <p:nvPr>
            <p:ph type="sldImg"/>
          </p:nvPr>
        </p:nvSpPr>
        <p:spPr>
          <a:ln/>
        </p:spPr>
      </p:sp>
      <p:sp>
        <p:nvSpPr>
          <p:cNvPr id="106499"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F15F79-43E5-4BDF-B0A8-A49657A8A6B2}" type="slidenum">
              <a:rPr lang="en-US"/>
              <a:pPr/>
              <a:t>38</a:t>
            </a:fld>
            <a:endParaRPr lang="en-US"/>
          </a:p>
        </p:txBody>
      </p:sp>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01FB112-DFA1-40F2-A930-17540EC0165E}" type="slidenum">
              <a:rPr lang="en-US"/>
              <a:pPr/>
              <a:t>5</a:t>
            </a:fld>
            <a:endParaRPr lang="en-US"/>
          </a:p>
        </p:txBody>
      </p:sp>
      <p:sp>
        <p:nvSpPr>
          <p:cNvPr id="68610" name="Rectangle 2"/>
          <p:cNvSpPr>
            <a:spLocks noGrp="1" noRot="1" noChangeAspect="1" noChangeArrowheads="1" noTextEdit="1"/>
          </p:cNvSpPr>
          <p:nvPr>
            <p:ph type="sldImg"/>
          </p:nvPr>
        </p:nvSpPr>
        <p:spPr>
          <a:ln/>
        </p:spPr>
      </p:sp>
      <p:sp>
        <p:nvSpPr>
          <p:cNvPr id="686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32D77E-7C51-42CF-BD54-1A00DBC39537}" type="slidenum">
              <a:rPr lang="en-US"/>
              <a:pPr/>
              <a:t>10</a:t>
            </a:fld>
            <a:endParaRPr lang="en-US"/>
          </a:p>
        </p:txBody>
      </p:sp>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25672AA-8509-4A9B-9B1B-EE96AC6A370B}" type="slidenum">
              <a:rPr lang="en-US"/>
              <a:pPr/>
              <a:t>13</a:t>
            </a:fld>
            <a:endParaRPr lang="en-US"/>
          </a:p>
        </p:txBody>
      </p:sp>
      <p:sp>
        <p:nvSpPr>
          <p:cNvPr id="88066" name="Rectangle 2"/>
          <p:cNvSpPr>
            <a:spLocks noGrp="1" noRot="1" noChangeAspect="1" noChangeArrowheads="1" noTextEdit="1"/>
          </p:cNvSpPr>
          <p:nvPr>
            <p:ph type="sldImg"/>
          </p:nvPr>
        </p:nvSpPr>
        <p:spPr>
          <a:ln/>
        </p:spPr>
      </p:sp>
      <p:sp>
        <p:nvSpPr>
          <p:cNvPr id="8806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61BC774-3CF1-4446-80AD-A6C5CF492203}" type="slidenum">
              <a:rPr lang="en-US"/>
              <a:pPr/>
              <a:t>19</a:t>
            </a:fld>
            <a:endParaRPr lang="en-US"/>
          </a:p>
        </p:txBody>
      </p:sp>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p:txBody>
          <a:bodyPr/>
          <a:lstStyle/>
          <a:p>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876CF14-27FF-44CD-B6FD-636CB33A21BA}" type="slidenum">
              <a:rPr lang="en-US"/>
              <a:pPr/>
              <a:t>20</a:t>
            </a:fld>
            <a:endParaRPr lang="en-US"/>
          </a:p>
        </p:txBody>
      </p:sp>
      <p:sp>
        <p:nvSpPr>
          <p:cNvPr id="87042" name="Rectangle 2"/>
          <p:cNvSpPr>
            <a:spLocks noGrp="1" noRot="1" noChangeAspect="1" noChangeArrowheads="1" noTextEdit="1"/>
          </p:cNvSpPr>
          <p:nvPr>
            <p:ph type="sldImg"/>
          </p:nvPr>
        </p:nvSpPr>
        <p:spPr>
          <a:ln/>
        </p:spPr>
      </p:sp>
      <p:sp>
        <p:nvSpPr>
          <p:cNvPr id="870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424B74A-3B8F-4EEB-984D-40F0BF5B2625}" type="slidenum">
              <a:rPr lang="en-US"/>
              <a:pPr/>
              <a:t>21</a:t>
            </a:fld>
            <a:endParaRPr lang="en-US"/>
          </a:p>
        </p:txBody>
      </p:sp>
      <p:sp>
        <p:nvSpPr>
          <p:cNvPr id="91138" name="Rectangle 2"/>
          <p:cNvSpPr>
            <a:spLocks noGrp="1" noRot="1" noChangeAspect="1" noChangeArrowheads="1" noTextEdit="1"/>
          </p:cNvSpPr>
          <p:nvPr>
            <p:ph type="sldImg"/>
          </p:nvPr>
        </p:nvSpPr>
        <p:spPr>
          <a:ln/>
        </p:spPr>
      </p:sp>
      <p:sp>
        <p:nvSpPr>
          <p:cNvPr id="91139" name="Rectangle 3"/>
          <p:cNvSpPr>
            <a:spLocks noGrp="1" noChangeArrowheads="1"/>
          </p:cNvSpPr>
          <p:nvPr>
            <p:ph type="body" idx="1"/>
          </p:nvPr>
        </p:nvSpPr>
        <p:spPr/>
        <p:txBody>
          <a:bodyPr/>
          <a:lstStyle/>
          <a:p>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C6C561-F041-493E-AAA4-2F3712A270B5}" type="slidenum">
              <a:rPr lang="en-US"/>
              <a:pPr/>
              <a:t>22</a:t>
            </a:fld>
            <a:endParaRPr lang="en-US"/>
          </a:p>
        </p:txBody>
      </p:sp>
      <p:sp>
        <p:nvSpPr>
          <p:cNvPr id="94210" name="Rectangle 2"/>
          <p:cNvSpPr>
            <a:spLocks noGrp="1" noRot="1" noChangeAspect="1" noChangeArrowheads="1" noTextEdit="1"/>
          </p:cNvSpPr>
          <p:nvPr>
            <p:ph type="sldImg"/>
          </p:nvPr>
        </p:nvSpPr>
        <p:spPr>
          <a:ln/>
        </p:spPr>
      </p:sp>
      <p:sp>
        <p:nvSpPr>
          <p:cNvPr id="94211"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89778D6-0AEE-4ADC-873F-935CBBAEB372}"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A67AC44-4CA9-4E43-A37B-918FD8D99AC6}"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F96133E-BC17-4310-A9DF-B37296CADDB1}"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457200" y="1600200"/>
            <a:ext cx="4038600" cy="4495800"/>
          </a:xfrm>
        </p:spPr>
        <p:txBody>
          <a:bodyPr/>
          <a:lstStyle/>
          <a:p>
            <a:endParaRPr lang="en-US"/>
          </a:p>
        </p:txBody>
      </p:sp>
      <p:sp>
        <p:nvSpPr>
          <p:cNvPr id="4" name="Text Placeholder 3"/>
          <p:cNvSpPr>
            <a:spLocks noGrp="1"/>
          </p:cNvSpPr>
          <p:nvPr>
            <p:ph type="body" sz="half" idx="2"/>
          </p:nvPr>
        </p:nvSpPr>
        <p:spPr>
          <a:xfrm>
            <a:off x="4648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8400"/>
            <a:ext cx="21336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8400"/>
            <a:ext cx="2133600" cy="457200"/>
          </a:xfrm>
        </p:spPr>
        <p:txBody>
          <a:bodyPr/>
          <a:lstStyle>
            <a:lvl1pPr>
              <a:defRPr/>
            </a:lvl1pPr>
          </a:lstStyle>
          <a:p>
            <a:fld id="{50F08A12-7E39-4B84-84BF-B9F7DCE555D2}" type="slidenum">
              <a:rPr lang="en-US"/>
              <a:pPr/>
              <a:t>‹#›</a:t>
            </a:fld>
            <a:endParaRPr lang="en-US"/>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B6FAE84-9A3B-44CC-91B7-A24461904E15}"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66A3F1A-1F14-4B8E-8A2A-9B4E6090F53E}"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A6AA054-7DAA-441F-B7A7-B15D1130AF03}"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18EEA75E-474F-4F8D-B43F-57E411534D3B}"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E4702DD0-D7AD-4A5F-9CEA-7A9B6739BDD2}"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955F8397-32A2-42F0-B988-CD693357319C}"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854C678-BDD3-425F-9D39-12C937784FC4}"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66502E5-537E-4CBA-979F-C9453C43EFD0}"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print"/>
          <a:srcRect/>
          <a:tile tx="0" ty="0" sx="100000" sy="100000" flip="none" algn="tl"/>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F0E8715D-B627-4E63-921E-16EDAFB305CA}"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www.ku.edu/~libsite/wwi-www/RusRev/RRpix.ht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gif"/><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hyperlink" Target="http://www.basque-red.net/gra1/byp1.jpg" TargetMode="External"/><Relationship Id="rId2" Type="http://schemas.openxmlformats.org/officeDocument/2006/relationships/image" Target="../media/image19.png"/><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4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sz="4000" b="1"/>
              <a:t>Religion</a:t>
            </a:r>
            <a:r>
              <a:rPr lang="en-US" sz="4000"/>
              <a:t> </a:t>
            </a:r>
            <a:br>
              <a:rPr lang="en-US" sz="4000"/>
            </a:br>
            <a:endParaRPr lang="en-US" sz="4000"/>
          </a:p>
        </p:txBody>
      </p:sp>
      <p:sp>
        <p:nvSpPr>
          <p:cNvPr id="36867" name="Rectangle 3"/>
          <p:cNvSpPr>
            <a:spLocks noGrp="1" noChangeArrowheads="1"/>
          </p:cNvSpPr>
          <p:nvPr>
            <p:ph type="body" idx="1"/>
          </p:nvPr>
        </p:nvSpPr>
        <p:spPr>
          <a:xfrm>
            <a:off x="0" y="990600"/>
            <a:ext cx="9144000" cy="5029200"/>
          </a:xfrm>
        </p:spPr>
        <p:txBody>
          <a:bodyPr/>
          <a:lstStyle/>
          <a:p>
            <a:pPr>
              <a:buNone/>
            </a:pPr>
            <a:r>
              <a:rPr lang="en-US" sz="4000" dirty="0"/>
              <a:t>Marx said religion was the "Opiate of the people" and a </a:t>
            </a:r>
            <a:r>
              <a:rPr lang="en-US" sz="4000" dirty="0" smtClean="0"/>
              <a:t>lie used </a:t>
            </a:r>
            <a:r>
              <a:rPr lang="en-US" sz="4000" dirty="0"/>
              <a:t>to make people not complain and do their work</a:t>
            </a:r>
          </a:p>
          <a:p>
            <a:endParaRPr lang="en-US" sz="4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Rectangle 4"/>
          <p:cNvSpPr>
            <a:spLocks noGrp="1" noChangeArrowheads="1"/>
          </p:cNvSpPr>
          <p:nvPr>
            <p:ph type="title"/>
          </p:nvPr>
        </p:nvSpPr>
        <p:spPr>
          <a:xfrm>
            <a:off x="457200" y="0"/>
            <a:ext cx="8229600" cy="762000"/>
          </a:xfrm>
        </p:spPr>
        <p:txBody>
          <a:bodyPr/>
          <a:lstStyle/>
          <a:p>
            <a:r>
              <a:rPr lang="en-US" b="1"/>
              <a:t>Soviet Political Ideology</a:t>
            </a:r>
          </a:p>
        </p:txBody>
      </p:sp>
      <p:sp>
        <p:nvSpPr>
          <p:cNvPr id="30726" name="Rectangle 6"/>
          <p:cNvSpPr>
            <a:spLocks noGrp="1" noChangeArrowheads="1"/>
          </p:cNvSpPr>
          <p:nvPr>
            <p:ph type="body" sz="half" idx="2"/>
          </p:nvPr>
        </p:nvSpPr>
        <p:spPr>
          <a:xfrm>
            <a:off x="5562600" y="838200"/>
            <a:ext cx="3581400" cy="6019800"/>
          </a:xfrm>
        </p:spPr>
        <p:txBody>
          <a:bodyPr/>
          <a:lstStyle/>
          <a:p>
            <a:pPr>
              <a:buNone/>
            </a:pPr>
            <a:r>
              <a:rPr lang="en-US" sz="2800" b="1" dirty="0">
                <a:latin typeface="Arial" pitchFamily="34" charset="0"/>
                <a:cs typeface="Arial" pitchFamily="34" charset="0"/>
              </a:rPr>
              <a:t>More radical and revolutionary than the Provisional Government</a:t>
            </a:r>
          </a:p>
          <a:p>
            <a:pPr>
              <a:buNone/>
            </a:pPr>
            <a:r>
              <a:rPr lang="en-US" sz="2800" b="1" dirty="0">
                <a:latin typeface="Arial" pitchFamily="34" charset="0"/>
                <a:cs typeface="Arial" pitchFamily="34" charset="0"/>
              </a:rPr>
              <a:t>Most influenced by </a:t>
            </a:r>
            <a:r>
              <a:rPr lang="en-US" sz="2800" b="1" dirty="0" smtClean="0">
                <a:latin typeface="Arial" pitchFamily="34" charset="0"/>
                <a:cs typeface="Arial" pitchFamily="34" charset="0"/>
              </a:rPr>
              <a:t>Marxist-socialism</a:t>
            </a:r>
            <a:endParaRPr lang="en-US" sz="2800" b="1" dirty="0">
              <a:latin typeface="Arial" pitchFamily="34" charset="0"/>
              <a:cs typeface="Arial" pitchFamily="34" charset="0"/>
            </a:endParaRPr>
          </a:p>
          <a:p>
            <a:pPr>
              <a:buNone/>
            </a:pPr>
            <a:r>
              <a:rPr lang="en-US" sz="2800" b="1" dirty="0">
                <a:latin typeface="Arial" pitchFamily="34" charset="0"/>
                <a:cs typeface="Arial" pitchFamily="34" charset="0"/>
              </a:rPr>
              <a:t>Emulated western socialism</a:t>
            </a:r>
          </a:p>
          <a:p>
            <a:pPr>
              <a:buNone/>
            </a:pPr>
            <a:r>
              <a:rPr lang="en-US" sz="2800" b="1" dirty="0">
                <a:latin typeface="Arial" pitchFamily="34" charset="0"/>
                <a:cs typeface="Arial" pitchFamily="34" charset="0"/>
              </a:rPr>
              <a:t>Two Factions</a:t>
            </a:r>
          </a:p>
          <a:p>
            <a:pPr>
              <a:buNone/>
            </a:pPr>
            <a:r>
              <a:rPr lang="en-US" sz="2800" b="1" dirty="0">
                <a:latin typeface="Arial" pitchFamily="34" charset="0"/>
                <a:cs typeface="Arial" pitchFamily="34" charset="0"/>
              </a:rPr>
              <a:t>	-- “Mensheviks”</a:t>
            </a:r>
          </a:p>
          <a:p>
            <a:pPr>
              <a:buNone/>
            </a:pPr>
            <a:r>
              <a:rPr lang="en-US" sz="2800" b="1" dirty="0">
                <a:latin typeface="Arial" pitchFamily="34" charset="0"/>
                <a:cs typeface="Arial" pitchFamily="34" charset="0"/>
              </a:rPr>
              <a:t>	-- “Bolsheviks”</a:t>
            </a:r>
          </a:p>
        </p:txBody>
      </p:sp>
      <p:pic>
        <p:nvPicPr>
          <p:cNvPr id="30727" name="Picture 7" descr="revolution"/>
          <p:cNvPicPr>
            <a:picLocks noChangeAspect="1" noChangeArrowheads="1"/>
          </p:cNvPicPr>
          <p:nvPr/>
        </p:nvPicPr>
        <p:blipFill>
          <a:blip r:embed="rId3" cstate="print"/>
          <a:srcRect/>
          <a:stretch>
            <a:fillRect/>
          </a:stretch>
        </p:blipFill>
        <p:spPr bwMode="auto">
          <a:xfrm>
            <a:off x="304800" y="1752600"/>
            <a:ext cx="5103444" cy="3373438"/>
          </a:xfrm>
          <a:prstGeom prst="rect">
            <a:avLst/>
          </a:prstGeom>
          <a:noFill/>
        </p:spPr>
      </p:pic>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 Box 3"/>
          <p:cNvSpPr txBox="1">
            <a:spLocks noChangeArrowheads="1"/>
          </p:cNvSpPr>
          <p:nvPr/>
        </p:nvSpPr>
        <p:spPr bwMode="auto">
          <a:xfrm>
            <a:off x="990600" y="914400"/>
            <a:ext cx="6934200" cy="2462213"/>
          </a:xfrm>
          <a:prstGeom prst="rect">
            <a:avLst/>
          </a:prstGeom>
          <a:noFill/>
          <a:ln w="9525">
            <a:noFill/>
            <a:miter lim="800000"/>
            <a:headEnd/>
            <a:tailEnd/>
          </a:ln>
          <a:effectLst/>
        </p:spPr>
        <p:txBody>
          <a:bodyPr wrap="square">
            <a:spAutoFit/>
          </a:bodyPr>
          <a:lstStyle/>
          <a:p>
            <a:pPr marL="457200" indent="-457200">
              <a:spcBef>
                <a:spcPct val="50000"/>
              </a:spcBef>
            </a:pPr>
            <a:r>
              <a:rPr lang="en-US" sz="4400" b="1" dirty="0" smtClean="0">
                <a:latin typeface="Arial" pitchFamily="34" charset="0"/>
                <a:cs typeface="Arial" pitchFamily="34" charset="0"/>
              </a:rPr>
              <a:t>Mensheviks </a:t>
            </a:r>
            <a:r>
              <a:rPr lang="en-US" sz="4400" b="1" dirty="0">
                <a:latin typeface="Arial" pitchFamily="34" charset="0"/>
                <a:cs typeface="Arial" pitchFamily="34" charset="0"/>
              </a:rPr>
              <a:t>– moderates</a:t>
            </a:r>
          </a:p>
          <a:p>
            <a:pPr marL="457200" indent="-457200">
              <a:spcBef>
                <a:spcPct val="50000"/>
              </a:spcBef>
            </a:pPr>
            <a:r>
              <a:rPr lang="en-US" sz="4400" b="1" dirty="0">
                <a:latin typeface="Arial" pitchFamily="34" charset="0"/>
                <a:cs typeface="Arial" pitchFamily="34" charset="0"/>
              </a:rPr>
              <a:t>Bolsheviks – radicals - Lenin was their leader</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457200" y="533400"/>
            <a:ext cx="5181600" cy="2400657"/>
          </a:xfrm>
          <a:prstGeom prst="rect">
            <a:avLst/>
          </a:prstGeom>
          <a:noFill/>
          <a:ln w="9525">
            <a:noFill/>
            <a:miter lim="800000"/>
            <a:headEnd/>
            <a:tailEnd/>
          </a:ln>
          <a:effectLst/>
        </p:spPr>
        <p:txBody>
          <a:bodyPr wrap="square">
            <a:spAutoFit/>
          </a:bodyPr>
          <a:lstStyle/>
          <a:p>
            <a:pPr algn="ctr">
              <a:spcBef>
                <a:spcPct val="50000"/>
              </a:spcBef>
            </a:pPr>
            <a:r>
              <a:rPr lang="en-US" sz="2800" b="1" dirty="0">
                <a:latin typeface="Arial" pitchFamily="34" charset="0"/>
                <a:cs typeface="Arial" pitchFamily="34" charset="0"/>
              </a:rPr>
              <a:t>CIVIL WAR between </a:t>
            </a:r>
            <a:r>
              <a:rPr lang="en-US" sz="2800" b="1" dirty="0" smtClean="0">
                <a:latin typeface="Arial" pitchFamily="34" charset="0"/>
                <a:cs typeface="Arial" pitchFamily="34" charset="0"/>
              </a:rPr>
              <a:t>the Soviets those </a:t>
            </a:r>
            <a:r>
              <a:rPr lang="en-US" sz="2800" b="1" dirty="0">
                <a:latin typeface="Arial" pitchFamily="34" charset="0"/>
                <a:cs typeface="Arial" pitchFamily="34" charset="0"/>
              </a:rPr>
              <a:t>who supported the Communists</a:t>
            </a:r>
          </a:p>
          <a:p>
            <a:pPr algn="ctr">
              <a:spcBef>
                <a:spcPct val="50000"/>
              </a:spcBef>
            </a:pPr>
            <a:r>
              <a:rPr lang="en-US" sz="4400" b="1" dirty="0">
                <a:solidFill>
                  <a:srgbClr val="FF0000"/>
                </a:solidFill>
                <a:latin typeface="Arial" pitchFamily="34" charset="0"/>
                <a:cs typeface="Arial" pitchFamily="34" charset="0"/>
              </a:rPr>
              <a:t>REDS</a:t>
            </a:r>
          </a:p>
        </p:txBody>
      </p:sp>
      <p:sp>
        <p:nvSpPr>
          <p:cNvPr id="18435" name="Text Box 3"/>
          <p:cNvSpPr txBox="1">
            <a:spLocks noChangeArrowheads="1"/>
          </p:cNvSpPr>
          <p:nvPr/>
        </p:nvSpPr>
        <p:spPr bwMode="auto">
          <a:xfrm>
            <a:off x="4572000" y="4648200"/>
            <a:ext cx="4191000" cy="2215991"/>
          </a:xfrm>
          <a:prstGeom prst="rect">
            <a:avLst/>
          </a:prstGeom>
          <a:noFill/>
          <a:ln w="9525">
            <a:noFill/>
            <a:miter lim="800000"/>
            <a:headEnd/>
            <a:tailEnd/>
          </a:ln>
          <a:effectLst/>
        </p:spPr>
        <p:txBody>
          <a:bodyPr wrap="square">
            <a:spAutoFit/>
          </a:bodyPr>
          <a:lstStyle/>
          <a:p>
            <a:pPr algn="ctr">
              <a:spcBef>
                <a:spcPct val="50000"/>
              </a:spcBef>
            </a:pPr>
            <a:r>
              <a:rPr lang="en-US" sz="2800" b="1" dirty="0">
                <a:latin typeface="Arial" pitchFamily="34" charset="0"/>
                <a:cs typeface="Arial" pitchFamily="34" charset="0"/>
              </a:rPr>
              <a:t>And </a:t>
            </a:r>
            <a:r>
              <a:rPr lang="en-US" sz="2800" b="1" dirty="0" smtClean="0">
                <a:latin typeface="Arial" pitchFamily="34" charset="0"/>
                <a:cs typeface="Arial" pitchFamily="34" charset="0"/>
              </a:rPr>
              <a:t>wealthy Russians </a:t>
            </a:r>
            <a:r>
              <a:rPr lang="en-US" sz="2800" b="1" dirty="0">
                <a:latin typeface="Arial" pitchFamily="34" charset="0"/>
                <a:cs typeface="Arial" pitchFamily="34" charset="0"/>
              </a:rPr>
              <a:t>who were against the </a:t>
            </a:r>
            <a:r>
              <a:rPr lang="en-US" sz="2800" b="1" dirty="0" smtClean="0">
                <a:latin typeface="Arial" pitchFamily="34" charset="0"/>
                <a:cs typeface="Arial" pitchFamily="34" charset="0"/>
              </a:rPr>
              <a:t>Communists</a:t>
            </a:r>
            <a:endParaRPr lang="en-US" b="1" dirty="0">
              <a:latin typeface="Arial" pitchFamily="34" charset="0"/>
              <a:cs typeface="Arial" pitchFamily="34" charset="0"/>
            </a:endParaRPr>
          </a:p>
          <a:p>
            <a:pPr algn="ctr">
              <a:spcBef>
                <a:spcPct val="50000"/>
              </a:spcBef>
            </a:pPr>
            <a:r>
              <a:rPr lang="en-US" sz="3600" b="1" dirty="0">
                <a:solidFill>
                  <a:schemeClr val="bg1"/>
                </a:solidFill>
                <a:latin typeface="Arial" pitchFamily="34" charset="0"/>
                <a:cs typeface="Arial" pitchFamily="34" charset="0"/>
              </a:rPr>
              <a:t>WHITES</a:t>
            </a:r>
          </a:p>
        </p:txBody>
      </p:sp>
      <p:pic>
        <p:nvPicPr>
          <p:cNvPr id="4" name="Picture 3" descr="patriot.jpg"/>
          <p:cNvPicPr>
            <a:picLocks noChangeAspect="1"/>
          </p:cNvPicPr>
          <p:nvPr/>
        </p:nvPicPr>
        <p:blipFill>
          <a:blip r:embed="rId2" cstate="print"/>
          <a:stretch>
            <a:fillRect/>
          </a:stretch>
        </p:blipFill>
        <p:spPr>
          <a:xfrm>
            <a:off x="762000" y="2971800"/>
            <a:ext cx="2570378" cy="3530740"/>
          </a:xfrm>
          <a:prstGeom prst="rect">
            <a:avLst/>
          </a:prstGeom>
        </p:spPr>
      </p:pic>
      <p:pic>
        <p:nvPicPr>
          <p:cNvPr id="5" name="Picture 4" descr="white guard.jpg"/>
          <p:cNvPicPr>
            <a:picLocks noChangeAspect="1"/>
          </p:cNvPicPr>
          <p:nvPr/>
        </p:nvPicPr>
        <p:blipFill>
          <a:blip r:embed="rId3" cstate="print"/>
          <a:stretch>
            <a:fillRect/>
          </a:stretch>
        </p:blipFill>
        <p:spPr>
          <a:xfrm>
            <a:off x="5867400" y="533400"/>
            <a:ext cx="2674620" cy="3810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84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84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utoUpdateAnimBg="0"/>
      <p:bldP spid="18435"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type="body" idx="1"/>
          </p:nvPr>
        </p:nvSpPr>
        <p:spPr>
          <a:xfrm>
            <a:off x="0" y="304800"/>
            <a:ext cx="9144000" cy="6324600"/>
          </a:xfrm>
        </p:spPr>
        <p:txBody>
          <a:bodyPr/>
          <a:lstStyle/>
          <a:p>
            <a:pPr algn="ctr">
              <a:spcBef>
                <a:spcPts val="600"/>
              </a:spcBef>
              <a:buFont typeface="Wingdings" pitchFamily="2" charset="2"/>
              <a:buChar char="Ø"/>
            </a:pPr>
            <a:r>
              <a:rPr lang="en-US" sz="4400" b="1" dirty="0" smtClean="0">
                <a:latin typeface="Arial" pitchFamily="34" charset="0"/>
                <a:cs typeface="Arial" pitchFamily="34" charset="0"/>
              </a:rPr>
              <a:t>Red Army, the Bolsheviks, </a:t>
            </a:r>
          </a:p>
          <a:p>
            <a:pPr algn="ctr">
              <a:spcBef>
                <a:spcPts val="600"/>
              </a:spcBef>
              <a:buNone/>
            </a:pPr>
            <a:r>
              <a:rPr lang="en-US" sz="4400" b="1" dirty="0" smtClean="0">
                <a:latin typeface="Arial" pitchFamily="34" charset="0"/>
                <a:cs typeface="Arial" pitchFamily="34" charset="0"/>
              </a:rPr>
              <a:t>led by Trotsky, won. </a:t>
            </a:r>
          </a:p>
          <a:p>
            <a:pPr algn="ctr">
              <a:spcBef>
                <a:spcPts val="600"/>
              </a:spcBef>
              <a:buNone/>
            </a:pPr>
            <a:endParaRPr lang="en-US" sz="4400" b="1" dirty="0" smtClean="0">
              <a:latin typeface="Arial" pitchFamily="34" charset="0"/>
              <a:cs typeface="Arial" pitchFamily="34" charset="0"/>
            </a:endParaRPr>
          </a:p>
          <a:p>
            <a:pPr algn="ctr">
              <a:spcBef>
                <a:spcPts val="600"/>
              </a:spcBef>
              <a:buFont typeface="Wingdings" pitchFamily="2" charset="2"/>
              <a:buChar char="Ø"/>
            </a:pPr>
            <a:r>
              <a:rPr lang="en-US" sz="4400" b="1" dirty="0" smtClean="0">
                <a:latin typeface="Arial" pitchFamily="34" charset="0"/>
                <a:cs typeface="Arial" pitchFamily="34" charset="0"/>
              </a:rPr>
              <a:t>Russia was renamed the Union of Soviet Socialist Republic, </a:t>
            </a:r>
          </a:p>
          <a:p>
            <a:pPr algn="ctr">
              <a:spcBef>
                <a:spcPts val="600"/>
              </a:spcBef>
              <a:buNone/>
            </a:pPr>
            <a:r>
              <a:rPr lang="en-US" sz="4400" b="1" dirty="0" smtClean="0">
                <a:latin typeface="Arial" pitchFamily="34" charset="0"/>
                <a:cs typeface="Arial" pitchFamily="34" charset="0"/>
              </a:rPr>
              <a:t>the USSR.</a:t>
            </a:r>
          </a:p>
          <a:p>
            <a:pPr algn="ctr">
              <a:spcBef>
                <a:spcPts val="600"/>
              </a:spcBef>
              <a:buNone/>
            </a:pPr>
            <a:endParaRPr lang="en-US" sz="4400" b="1" dirty="0" smtClean="0">
              <a:latin typeface="Arial" pitchFamily="34" charset="0"/>
              <a:cs typeface="Arial" pitchFamily="34" charset="0"/>
            </a:endParaRPr>
          </a:p>
          <a:p>
            <a:pPr algn="ctr">
              <a:spcBef>
                <a:spcPts val="600"/>
              </a:spcBef>
              <a:buFont typeface="Wingdings" pitchFamily="2" charset="2"/>
              <a:buChar char="Ø"/>
            </a:pPr>
            <a:r>
              <a:rPr lang="en-US" sz="4400" b="1" dirty="0" smtClean="0">
                <a:latin typeface="Arial" pitchFamily="34" charset="0"/>
                <a:cs typeface="Arial" pitchFamily="34" charset="0"/>
              </a:rPr>
              <a:t>It is believed Lenin ordered Nicholas II to be murdered. </a:t>
            </a:r>
          </a:p>
          <a:p>
            <a:pPr algn="ctr">
              <a:spcBef>
                <a:spcPct val="50000"/>
              </a:spcBef>
              <a:buNone/>
            </a:pPr>
            <a:endParaRPr lang="en-US" sz="4400" b="1" dirty="0" smtClean="0">
              <a:latin typeface="Arial" pitchFamily="34" charset="0"/>
              <a:cs typeface="Arial" pitchFamily="34" charset="0"/>
            </a:endParaRPr>
          </a:p>
          <a:p>
            <a:pPr>
              <a:buNone/>
            </a:pPr>
            <a:endParaRPr lang="en-US" sz="4400" b="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585044"/>
            <a:ext cx="9144000" cy="50783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600" b="1" i="0" u="none" strike="noStrike" cap="none" normalizeH="0" baseline="0" dirty="0" smtClean="0">
                <a:ln>
                  <a:noFill/>
                </a:ln>
                <a:effectLst/>
                <a:latin typeface="Arial" pitchFamily="34" charset="0"/>
                <a:cs typeface="Arial" pitchFamily="34" charset="0"/>
              </a:rPr>
              <a:t>Lenin promised "peace, land and bread". </a:t>
            </a:r>
          </a:p>
          <a:p>
            <a:pPr marL="0" marR="0" lvl="0" indent="0" algn="ctr" defTabSz="914400" rtl="0" eaLnBrk="1" fontAlgn="base" latinLnBrk="0" hangingPunct="1">
              <a:lnSpc>
                <a:spcPct val="100000"/>
              </a:lnSpc>
              <a:spcBef>
                <a:spcPct val="0"/>
              </a:spcBef>
              <a:spcAft>
                <a:spcPct val="0"/>
              </a:spcAft>
              <a:buClrTx/>
              <a:buSzTx/>
              <a:buFontTx/>
              <a:buNone/>
              <a:tabLst/>
            </a:pPr>
            <a:endParaRPr lang="en-US" sz="3200" dirty="0" smtClean="0">
              <a:latin typeface="Arial"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 typeface="Wingdings" pitchFamily="2" charset="2"/>
              <a:buChar char="Ø"/>
              <a:tabLst/>
            </a:pPr>
            <a:r>
              <a:rPr kumimoji="0" lang="en-US" sz="3200" i="0" u="none" strike="noStrike" cap="none" normalizeH="0" baseline="0" dirty="0" smtClean="0">
                <a:ln>
                  <a:noFill/>
                </a:ln>
                <a:effectLst/>
                <a:latin typeface="Arial" pitchFamily="34" charset="0"/>
                <a:cs typeface="Arial" pitchFamily="34" charset="0"/>
              </a:rPr>
              <a:t>He gave none of them to the peasants.</a:t>
            </a:r>
          </a:p>
          <a:p>
            <a:pPr marL="0" marR="0" lvl="0" indent="0" algn="ctr" defTabSz="914400" rtl="0" eaLnBrk="1" fontAlgn="base" latinLnBrk="0" hangingPunct="1">
              <a:lnSpc>
                <a:spcPct val="100000"/>
              </a:lnSpc>
              <a:spcBef>
                <a:spcPct val="0"/>
              </a:spcBef>
              <a:spcAft>
                <a:spcPct val="0"/>
              </a:spcAft>
              <a:buClrTx/>
              <a:buSzTx/>
              <a:buFont typeface="Wingdings" pitchFamily="2" charset="2"/>
              <a:buChar char="Ø"/>
              <a:tabLst/>
            </a:pPr>
            <a:endParaRPr kumimoji="0" lang="en-US" sz="3200" i="0" u="none" strike="noStrike" cap="none" normalizeH="0" baseline="0" dirty="0" smtClean="0">
              <a:ln>
                <a:noFill/>
              </a:ln>
              <a:effectLst/>
              <a:latin typeface="Arial"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 typeface="Wingdings" pitchFamily="2" charset="2"/>
              <a:buChar char="Ø"/>
              <a:tabLst/>
            </a:pPr>
            <a:r>
              <a:rPr kumimoji="0" lang="en-US" sz="3200" i="0" u="none" strike="noStrike" cap="none" normalizeH="0" baseline="0" dirty="0" smtClean="0">
                <a:ln>
                  <a:noFill/>
                </a:ln>
                <a:effectLst/>
                <a:latin typeface="Arial" pitchFamily="34" charset="0"/>
                <a:cs typeface="Arial" pitchFamily="34" charset="0"/>
              </a:rPr>
              <a:t>He</a:t>
            </a:r>
            <a:r>
              <a:rPr kumimoji="0" lang="en-US" sz="3200" i="0" u="none" strike="noStrike" cap="none" normalizeH="0" dirty="0" smtClean="0">
                <a:ln>
                  <a:noFill/>
                </a:ln>
                <a:effectLst/>
                <a:latin typeface="Arial" pitchFamily="34" charset="0"/>
                <a:cs typeface="Arial" pitchFamily="34" charset="0"/>
              </a:rPr>
              <a:t> </a:t>
            </a:r>
            <a:r>
              <a:rPr kumimoji="0" lang="en-US" sz="3200" i="0" u="none" strike="noStrike" cap="none" normalizeH="0" baseline="0" dirty="0" smtClean="0">
                <a:ln>
                  <a:noFill/>
                </a:ln>
                <a:effectLst/>
                <a:latin typeface="Arial" pitchFamily="34" charset="0"/>
                <a:cs typeface="Arial" pitchFamily="34" charset="0"/>
              </a:rPr>
              <a:t>created the </a:t>
            </a:r>
            <a:r>
              <a:rPr kumimoji="0" lang="en-US" sz="3200" i="0" u="none" strike="noStrike" cap="none" normalizeH="0" baseline="0" dirty="0" err="1" smtClean="0">
                <a:ln>
                  <a:noFill/>
                </a:ln>
                <a:effectLst/>
                <a:latin typeface="Arial" pitchFamily="34" charset="0"/>
                <a:cs typeface="Arial" pitchFamily="34" charset="0"/>
              </a:rPr>
              <a:t>Cheka</a:t>
            </a:r>
            <a:r>
              <a:rPr kumimoji="0" lang="en-US" sz="3200" i="0" u="none" strike="noStrike" cap="none" normalizeH="0" baseline="0" dirty="0" smtClean="0">
                <a:ln>
                  <a:noFill/>
                </a:ln>
                <a:effectLst/>
                <a:latin typeface="Arial" pitchFamily="34" charset="0"/>
                <a:cs typeface="Arial" pitchFamily="34" charset="0"/>
              </a:rPr>
              <a:t> to guarantee the unlawful confiscation of the Communist Government.</a:t>
            </a:r>
          </a:p>
          <a:p>
            <a:pPr marL="0" marR="0" lvl="0" indent="0" algn="ctr" defTabSz="914400" rtl="0" eaLnBrk="1" fontAlgn="base" latinLnBrk="0" hangingPunct="1">
              <a:lnSpc>
                <a:spcPct val="100000"/>
              </a:lnSpc>
              <a:spcBef>
                <a:spcPct val="0"/>
              </a:spcBef>
              <a:spcAft>
                <a:spcPct val="0"/>
              </a:spcAft>
              <a:buClrTx/>
              <a:buSzTx/>
              <a:buFont typeface="Wingdings" pitchFamily="2" charset="2"/>
              <a:buChar char="Ø"/>
              <a:tabLst/>
            </a:pPr>
            <a:endParaRPr kumimoji="0" lang="en-US" sz="3200" i="0" u="none" strike="noStrike" cap="none" normalizeH="0" baseline="0" dirty="0" smtClean="0">
              <a:ln>
                <a:noFill/>
              </a:ln>
              <a:effectLst/>
              <a:latin typeface="Arial"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 typeface="Wingdings" pitchFamily="2" charset="2"/>
              <a:buChar char="Ø"/>
              <a:tabLst/>
            </a:pPr>
            <a:r>
              <a:rPr kumimoji="0" lang="en-US" sz="3200" i="0" u="none" strike="noStrike" cap="none" normalizeH="0" baseline="0" dirty="0" smtClean="0">
                <a:ln>
                  <a:noFill/>
                </a:ln>
                <a:effectLst/>
                <a:latin typeface="Arial" pitchFamily="34" charset="0"/>
                <a:cs typeface="Arial" pitchFamily="34" charset="0"/>
              </a:rPr>
              <a:t>Death by starvation was common in the Soviet Union. The estimates are between 3 and 10 million deaths in 1922.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0" y="0"/>
            <a:ext cx="9144000" cy="1569660"/>
          </a:xfrm>
          <a:prstGeom prst="rect">
            <a:avLst/>
          </a:prstGeom>
          <a:noFill/>
          <a:ln w="9525">
            <a:noFill/>
            <a:miter lim="800000"/>
            <a:headEnd/>
            <a:tailEnd/>
          </a:ln>
          <a:effectLst/>
        </p:spPr>
        <p:txBody>
          <a:bodyPr wrap="square">
            <a:spAutoFit/>
          </a:bodyPr>
          <a:lstStyle/>
          <a:p>
            <a:pPr algn="ctr">
              <a:spcBef>
                <a:spcPct val="50000"/>
              </a:spcBef>
            </a:pPr>
            <a:r>
              <a:rPr lang="en-US" sz="4800" b="1" dirty="0">
                <a:latin typeface="Arial" pitchFamily="34" charset="0"/>
                <a:cs typeface="Arial" pitchFamily="34" charset="0"/>
              </a:rPr>
              <a:t>The </a:t>
            </a:r>
            <a:r>
              <a:rPr lang="en-US" sz="4800" b="1" dirty="0" smtClean="0">
                <a:latin typeface="Arial" pitchFamily="34" charset="0"/>
                <a:cs typeface="Arial" pitchFamily="34" charset="0"/>
              </a:rPr>
              <a:t>Communists</a:t>
            </a:r>
          </a:p>
          <a:p>
            <a:pPr algn="ctr">
              <a:spcBef>
                <a:spcPct val="50000"/>
              </a:spcBef>
            </a:pPr>
            <a:r>
              <a:rPr lang="en-US" sz="3200" b="1" i="1" dirty="0" smtClean="0">
                <a:latin typeface="Arial" pitchFamily="34" charset="0"/>
                <a:cs typeface="Arial" pitchFamily="34" charset="0"/>
              </a:rPr>
              <a:t>EQUALITY AND PEACE FOR ALL!</a:t>
            </a:r>
            <a:endParaRPr lang="en-US" sz="3200" b="1" i="1" dirty="0">
              <a:latin typeface="Arial" pitchFamily="34" charset="0"/>
              <a:cs typeface="Arial" pitchFamily="34" charset="0"/>
            </a:endParaRPr>
          </a:p>
        </p:txBody>
      </p:sp>
      <p:sp>
        <p:nvSpPr>
          <p:cNvPr id="20483" name="Text Box 3"/>
          <p:cNvSpPr txBox="1">
            <a:spLocks noChangeArrowheads="1"/>
          </p:cNvSpPr>
          <p:nvPr/>
        </p:nvSpPr>
        <p:spPr bwMode="auto">
          <a:xfrm>
            <a:off x="0" y="1981200"/>
            <a:ext cx="9144000" cy="6469463"/>
          </a:xfrm>
          <a:prstGeom prst="rect">
            <a:avLst/>
          </a:prstGeom>
          <a:noFill/>
          <a:ln w="9525">
            <a:noFill/>
            <a:miter lim="800000"/>
            <a:headEnd/>
            <a:tailEnd/>
          </a:ln>
          <a:effectLst/>
        </p:spPr>
        <p:txBody>
          <a:bodyPr wrap="square">
            <a:spAutoFit/>
          </a:bodyPr>
          <a:lstStyle/>
          <a:p>
            <a:pPr>
              <a:spcBef>
                <a:spcPts val="1200"/>
              </a:spcBef>
              <a:buFont typeface="Wingdings" pitchFamily="2" charset="2"/>
              <a:buChar char="Ø"/>
            </a:pPr>
            <a:r>
              <a:rPr lang="en-US" sz="3200" b="1" dirty="0">
                <a:latin typeface="Arial" pitchFamily="34" charset="0"/>
                <a:cs typeface="Arial" pitchFamily="34" charset="0"/>
              </a:rPr>
              <a:t>Prohibited </a:t>
            </a:r>
            <a:r>
              <a:rPr lang="en-US" sz="3200" b="1" dirty="0" smtClean="0">
                <a:latin typeface="Arial" pitchFamily="34" charset="0"/>
                <a:cs typeface="Arial" pitchFamily="34" charset="0"/>
              </a:rPr>
              <a:t>religion</a:t>
            </a:r>
          </a:p>
          <a:p>
            <a:pPr>
              <a:spcBef>
                <a:spcPts val="1200"/>
              </a:spcBef>
              <a:buFont typeface="Wingdings" pitchFamily="2" charset="2"/>
              <a:buChar char="Ø"/>
            </a:pPr>
            <a:r>
              <a:rPr lang="en-US" sz="3200" b="1" dirty="0" smtClean="0">
                <a:latin typeface="Arial" pitchFamily="34" charset="0"/>
                <a:cs typeface="Arial" pitchFamily="34" charset="0"/>
              </a:rPr>
              <a:t>Censored the press</a:t>
            </a:r>
          </a:p>
          <a:p>
            <a:pPr>
              <a:spcBef>
                <a:spcPts val="1200"/>
              </a:spcBef>
              <a:buFont typeface="Wingdings" pitchFamily="2" charset="2"/>
              <a:buChar char="Ø"/>
            </a:pPr>
            <a:r>
              <a:rPr lang="en-US" sz="3200" b="1" dirty="0" smtClean="0">
                <a:latin typeface="Arial" pitchFamily="34" charset="0"/>
                <a:cs typeface="Arial" pitchFamily="34" charset="0"/>
              </a:rPr>
              <a:t>Forbids holding private property</a:t>
            </a:r>
          </a:p>
          <a:p>
            <a:pPr>
              <a:spcBef>
                <a:spcPts val="1200"/>
              </a:spcBef>
              <a:buFont typeface="Wingdings" pitchFamily="2" charset="2"/>
              <a:buChar char="Ø"/>
            </a:pPr>
            <a:r>
              <a:rPr lang="en-US" sz="3200" b="1" dirty="0" smtClean="0">
                <a:latin typeface="Arial" pitchFamily="34" charset="0"/>
                <a:cs typeface="Arial" pitchFamily="34" charset="0"/>
              </a:rPr>
              <a:t>Redistributes fields according to need</a:t>
            </a:r>
          </a:p>
          <a:p>
            <a:pPr>
              <a:spcBef>
                <a:spcPts val="1200"/>
              </a:spcBef>
              <a:buFont typeface="Wingdings" pitchFamily="2" charset="2"/>
              <a:buChar char="Ø"/>
            </a:pPr>
            <a:r>
              <a:rPr lang="en-US" sz="3200" b="1" dirty="0" smtClean="0">
                <a:latin typeface="Arial" pitchFamily="34" charset="0"/>
                <a:cs typeface="Arial" pitchFamily="34" charset="0"/>
              </a:rPr>
              <a:t>Strips land from owners-Seized all property:</a:t>
            </a:r>
          </a:p>
          <a:p>
            <a:pPr>
              <a:spcBef>
                <a:spcPts val="0"/>
              </a:spcBef>
            </a:pPr>
            <a:r>
              <a:rPr lang="en-US" sz="3200" b="1" dirty="0" smtClean="0">
                <a:latin typeface="Arial" pitchFamily="34" charset="0"/>
                <a:cs typeface="Arial" pitchFamily="34" charset="0"/>
              </a:rPr>
              <a:t>	lands, factories, mines, stores, banks</a:t>
            </a:r>
          </a:p>
          <a:p>
            <a:pPr marL="342900" indent="-342900">
              <a:spcBef>
                <a:spcPct val="20000"/>
              </a:spcBef>
            </a:pPr>
            <a:r>
              <a:rPr lang="en-US" sz="3200" dirty="0" smtClean="0">
                <a:latin typeface="Arial" pitchFamily="34" charset="0"/>
                <a:cs typeface="Arial" pitchFamily="34" charset="0"/>
              </a:rPr>
              <a:t>		</a:t>
            </a:r>
          </a:p>
          <a:p>
            <a:pPr>
              <a:spcBef>
                <a:spcPct val="50000"/>
              </a:spcBef>
              <a:buFont typeface="Arial" pitchFamily="34" charset="0"/>
              <a:buChar char="•"/>
            </a:pPr>
            <a:endParaRPr lang="en-US" sz="3200" b="1" dirty="0" smtClean="0"/>
          </a:p>
          <a:p>
            <a:pPr>
              <a:spcBef>
                <a:spcPct val="50000"/>
              </a:spcBef>
            </a:pPr>
            <a:endParaRPr lang="en-US" sz="3200" b="1" dirty="0" smtClean="0"/>
          </a:p>
          <a:p>
            <a:pPr>
              <a:spcBef>
                <a:spcPct val="50000"/>
              </a:spcBef>
            </a:pPr>
            <a:endParaRPr lang="en-US" sz="3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04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228600" y="0"/>
            <a:ext cx="8610600" cy="6001643"/>
          </a:xfrm>
          <a:prstGeom prst="rect">
            <a:avLst/>
          </a:prstGeom>
          <a:noFill/>
          <a:ln w="9525">
            <a:noFill/>
            <a:miter lim="800000"/>
            <a:headEnd/>
            <a:tailEnd/>
          </a:ln>
          <a:effectLst/>
        </p:spPr>
        <p:txBody>
          <a:bodyPr wrap="square">
            <a:spAutoFit/>
          </a:bodyPr>
          <a:lstStyle/>
          <a:p>
            <a:pPr algn="ctr">
              <a:spcBef>
                <a:spcPct val="50000"/>
              </a:spcBef>
            </a:pPr>
            <a:r>
              <a:rPr lang="en-US" sz="4800" b="1" dirty="0">
                <a:latin typeface="Arial" pitchFamily="34" charset="0"/>
                <a:cs typeface="Arial" pitchFamily="34" charset="0"/>
              </a:rPr>
              <a:t>To get the new country </a:t>
            </a:r>
            <a:r>
              <a:rPr lang="en-US" sz="4800" b="1" dirty="0" smtClean="0">
                <a:latin typeface="Arial" pitchFamily="34" charset="0"/>
                <a:cs typeface="Arial" pitchFamily="34" charset="0"/>
              </a:rPr>
              <a:t>progressing faster, </a:t>
            </a:r>
          </a:p>
          <a:p>
            <a:pPr algn="ctr">
              <a:spcBef>
                <a:spcPct val="50000"/>
              </a:spcBef>
            </a:pPr>
            <a:r>
              <a:rPr lang="en-US" sz="4800" b="1" dirty="0" smtClean="0">
                <a:latin typeface="Arial" pitchFamily="34" charset="0"/>
                <a:cs typeface="Arial" pitchFamily="34" charset="0"/>
              </a:rPr>
              <a:t>Lenin </a:t>
            </a:r>
            <a:r>
              <a:rPr lang="en-US" sz="4800" b="1" dirty="0">
                <a:latin typeface="Arial" pitchFamily="34" charset="0"/>
                <a:cs typeface="Arial" pitchFamily="34" charset="0"/>
              </a:rPr>
              <a:t>introduced the</a:t>
            </a:r>
          </a:p>
          <a:p>
            <a:pPr algn="ctr">
              <a:spcBef>
                <a:spcPct val="50000"/>
              </a:spcBef>
            </a:pPr>
            <a:r>
              <a:rPr lang="en-US" sz="4800" b="1" dirty="0">
                <a:latin typeface="Arial" pitchFamily="34" charset="0"/>
                <a:cs typeface="Arial" pitchFamily="34" charset="0"/>
              </a:rPr>
              <a:t> </a:t>
            </a:r>
            <a:r>
              <a:rPr lang="en-US" sz="4800" b="1" dirty="0" smtClean="0">
                <a:latin typeface="Arial" pitchFamily="34" charset="0"/>
                <a:cs typeface="Arial" pitchFamily="34" charset="0"/>
              </a:rPr>
              <a:t>“NEW </a:t>
            </a:r>
            <a:r>
              <a:rPr lang="en-US" sz="4800" b="1" dirty="0">
                <a:latin typeface="Arial" pitchFamily="34" charset="0"/>
                <a:cs typeface="Arial" pitchFamily="34" charset="0"/>
              </a:rPr>
              <a:t>ECONOMIC </a:t>
            </a:r>
            <a:r>
              <a:rPr lang="en-US" sz="4800" b="1" dirty="0" smtClean="0">
                <a:latin typeface="Arial" pitchFamily="34" charset="0"/>
                <a:cs typeface="Arial" pitchFamily="34" charset="0"/>
              </a:rPr>
              <a:t>POLICY”,</a:t>
            </a:r>
            <a:endParaRPr lang="en-US" sz="4800" b="1" dirty="0">
              <a:latin typeface="Arial" pitchFamily="34" charset="0"/>
              <a:cs typeface="Arial" pitchFamily="34" charset="0"/>
            </a:endParaRPr>
          </a:p>
          <a:p>
            <a:pPr algn="ctr">
              <a:spcBef>
                <a:spcPct val="50000"/>
              </a:spcBef>
            </a:pPr>
            <a:r>
              <a:rPr lang="en-US" sz="4800" b="1" dirty="0">
                <a:latin typeface="Arial" pitchFamily="34" charset="0"/>
                <a:cs typeface="Arial" pitchFamily="34" charset="0"/>
              </a:rPr>
              <a:t>  a type of </a:t>
            </a:r>
            <a:endParaRPr lang="en-US" sz="4800" b="1" dirty="0" smtClean="0">
              <a:latin typeface="Arial" pitchFamily="34" charset="0"/>
              <a:cs typeface="Arial" pitchFamily="34" charset="0"/>
            </a:endParaRPr>
          </a:p>
          <a:p>
            <a:pPr algn="ctr">
              <a:spcBef>
                <a:spcPct val="50000"/>
              </a:spcBef>
            </a:pPr>
            <a:r>
              <a:rPr lang="en-US" sz="4800" b="1" dirty="0" smtClean="0">
                <a:latin typeface="Arial" pitchFamily="34" charset="0"/>
                <a:cs typeface="Arial" pitchFamily="34" charset="0"/>
              </a:rPr>
              <a:t>CAPITALISM</a:t>
            </a:r>
            <a:endParaRPr lang="en-US" sz="4800" b="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2"/>
          <p:cNvSpPr txBox="1">
            <a:spLocks noChangeArrowheads="1"/>
          </p:cNvSpPr>
          <p:nvPr/>
        </p:nvSpPr>
        <p:spPr bwMode="auto">
          <a:xfrm>
            <a:off x="0" y="609600"/>
            <a:ext cx="9144000" cy="646331"/>
          </a:xfrm>
          <a:prstGeom prst="rect">
            <a:avLst/>
          </a:prstGeom>
          <a:noFill/>
          <a:ln w="9525">
            <a:noFill/>
            <a:miter lim="800000"/>
            <a:headEnd/>
            <a:tailEnd/>
          </a:ln>
          <a:effectLst/>
        </p:spPr>
        <p:txBody>
          <a:bodyPr wrap="square">
            <a:spAutoFit/>
          </a:bodyPr>
          <a:lstStyle/>
          <a:p>
            <a:pPr algn="ctr">
              <a:spcBef>
                <a:spcPct val="50000"/>
              </a:spcBef>
            </a:pPr>
            <a:r>
              <a:rPr lang="en-US" sz="3600" b="1" dirty="0">
                <a:latin typeface="Arial" pitchFamily="34" charset="0"/>
                <a:cs typeface="Arial" pitchFamily="34" charset="0"/>
              </a:rPr>
              <a:t>Lenin </a:t>
            </a:r>
            <a:r>
              <a:rPr lang="en-US" sz="3600" b="1" dirty="0" smtClean="0">
                <a:latin typeface="Arial" pitchFamily="34" charset="0"/>
                <a:cs typeface="Arial" pitchFamily="34" charset="0"/>
              </a:rPr>
              <a:t>Dies </a:t>
            </a:r>
            <a:r>
              <a:rPr lang="en-US" sz="3600" b="1" dirty="0">
                <a:latin typeface="Arial" pitchFamily="34" charset="0"/>
                <a:cs typeface="Arial" pitchFamily="34" charset="0"/>
              </a:rPr>
              <a:t>in </a:t>
            </a:r>
            <a:r>
              <a:rPr lang="en-US" sz="3600" b="1" dirty="0" smtClean="0">
                <a:latin typeface="Arial" pitchFamily="34" charset="0"/>
                <a:cs typeface="Arial" pitchFamily="34" charset="0"/>
              </a:rPr>
              <a:t>1924.</a:t>
            </a:r>
          </a:p>
        </p:txBody>
      </p:sp>
      <p:sp>
        <p:nvSpPr>
          <p:cNvPr id="22531" name="Text Box 3"/>
          <p:cNvSpPr txBox="1">
            <a:spLocks noChangeArrowheads="1"/>
          </p:cNvSpPr>
          <p:nvPr/>
        </p:nvSpPr>
        <p:spPr bwMode="auto">
          <a:xfrm>
            <a:off x="533400" y="1447800"/>
            <a:ext cx="7772400" cy="6444841"/>
          </a:xfrm>
          <a:prstGeom prst="rect">
            <a:avLst/>
          </a:prstGeom>
          <a:noFill/>
          <a:ln w="9525">
            <a:noFill/>
            <a:miter lim="800000"/>
            <a:headEnd/>
            <a:tailEnd/>
          </a:ln>
          <a:effectLst/>
        </p:spPr>
        <p:txBody>
          <a:bodyPr wrap="square">
            <a:spAutoFit/>
          </a:bodyPr>
          <a:lstStyle/>
          <a:p>
            <a:pPr marL="533400" indent="-533400" algn="ctr">
              <a:lnSpc>
                <a:spcPct val="90000"/>
              </a:lnSpc>
              <a:buNone/>
            </a:pPr>
            <a:r>
              <a:rPr lang="en-US" sz="3200" b="1" dirty="0" smtClean="0">
                <a:latin typeface="Arial" pitchFamily="34" charset="0"/>
                <a:cs typeface="Arial" pitchFamily="34" charset="0"/>
              </a:rPr>
              <a:t>There was a struggle for power between TROTSKY and STALIN.</a:t>
            </a:r>
          </a:p>
          <a:p>
            <a:pPr marL="533400" indent="-533400" algn="ctr">
              <a:lnSpc>
                <a:spcPct val="90000"/>
              </a:lnSpc>
              <a:buNone/>
            </a:pPr>
            <a:endParaRPr lang="en-US" sz="3200" b="1" dirty="0" smtClean="0">
              <a:latin typeface="Arial" pitchFamily="34" charset="0"/>
              <a:cs typeface="Arial" pitchFamily="34" charset="0"/>
            </a:endParaRPr>
          </a:p>
          <a:p>
            <a:pPr marL="533400" indent="-533400" algn="ctr">
              <a:lnSpc>
                <a:spcPct val="90000"/>
              </a:lnSpc>
              <a:buNone/>
            </a:pPr>
            <a:r>
              <a:rPr lang="en-US" sz="3200" dirty="0" smtClean="0">
                <a:latin typeface="Arial" pitchFamily="34" charset="0"/>
                <a:cs typeface="Arial" pitchFamily="34" charset="0"/>
              </a:rPr>
              <a:t> Trotsky vs. Stalin</a:t>
            </a:r>
          </a:p>
          <a:p>
            <a:pPr marL="533400" indent="-533400">
              <a:lnSpc>
                <a:spcPct val="90000"/>
              </a:lnSpc>
              <a:buNone/>
            </a:pPr>
            <a:r>
              <a:rPr lang="en-US" sz="3200" dirty="0" smtClean="0">
                <a:latin typeface="Arial" pitchFamily="34" charset="0"/>
                <a:cs typeface="Arial" pitchFamily="34" charset="0"/>
              </a:rPr>
              <a:t>Trotsky- </a:t>
            </a:r>
          </a:p>
          <a:p>
            <a:pPr marL="533400" indent="-533400">
              <a:lnSpc>
                <a:spcPct val="90000"/>
              </a:lnSpc>
              <a:buFont typeface="Times" charset="0"/>
              <a:buNone/>
            </a:pPr>
            <a:r>
              <a:rPr lang="en-US" sz="3200" dirty="0" smtClean="0">
                <a:latin typeface="Arial" pitchFamily="34" charset="0"/>
                <a:cs typeface="Arial" pitchFamily="34" charset="0"/>
              </a:rPr>
              <a:t>	 Great military leader for Red Army</a:t>
            </a:r>
          </a:p>
          <a:p>
            <a:pPr marL="533400" indent="-533400">
              <a:lnSpc>
                <a:spcPct val="90000"/>
              </a:lnSpc>
              <a:buFontTx/>
              <a:buNone/>
            </a:pPr>
            <a:r>
              <a:rPr lang="en-US" sz="3200" dirty="0" smtClean="0">
                <a:latin typeface="Arial" pitchFamily="34" charset="0"/>
                <a:cs typeface="Arial" pitchFamily="34" charset="0"/>
              </a:rPr>
              <a:t>	Wants Russia to industrialize</a:t>
            </a:r>
          </a:p>
          <a:p>
            <a:pPr marL="533400" indent="-533400">
              <a:lnSpc>
                <a:spcPct val="90000"/>
              </a:lnSpc>
              <a:buFontTx/>
              <a:buNone/>
            </a:pPr>
            <a:endParaRPr lang="en-US" sz="3200" dirty="0" smtClean="0">
              <a:latin typeface="Arial" pitchFamily="34" charset="0"/>
              <a:cs typeface="Arial" pitchFamily="34" charset="0"/>
            </a:endParaRPr>
          </a:p>
          <a:p>
            <a:pPr marL="533400" indent="-533400">
              <a:lnSpc>
                <a:spcPct val="90000"/>
              </a:lnSpc>
              <a:buFontTx/>
              <a:buNone/>
            </a:pPr>
            <a:r>
              <a:rPr lang="en-US" sz="3200" dirty="0" smtClean="0">
                <a:latin typeface="Arial" pitchFamily="34" charset="0"/>
                <a:cs typeface="Arial" pitchFamily="34" charset="0"/>
              </a:rPr>
              <a:t>Stalin- </a:t>
            </a:r>
          </a:p>
          <a:p>
            <a:pPr marL="533400" indent="-533400">
              <a:lnSpc>
                <a:spcPct val="90000"/>
              </a:lnSpc>
              <a:buFontTx/>
              <a:buNone/>
            </a:pPr>
            <a:r>
              <a:rPr lang="en-US" sz="3200" dirty="0" smtClean="0">
                <a:latin typeface="Arial" pitchFamily="34" charset="0"/>
                <a:cs typeface="Arial" pitchFamily="34" charset="0"/>
              </a:rPr>
              <a:t>	 In network of powerful men</a:t>
            </a:r>
          </a:p>
          <a:p>
            <a:pPr marL="533400" indent="-533400">
              <a:lnSpc>
                <a:spcPct val="90000"/>
              </a:lnSpc>
              <a:buFontTx/>
              <a:buNone/>
            </a:pPr>
            <a:r>
              <a:rPr lang="en-US" sz="3200" dirty="0" smtClean="0">
                <a:latin typeface="Arial" pitchFamily="34" charset="0"/>
                <a:cs typeface="Arial" pitchFamily="34" charset="0"/>
              </a:rPr>
              <a:t>	Wants to feed the Russian people</a:t>
            </a:r>
          </a:p>
          <a:p>
            <a:pPr>
              <a:spcBef>
                <a:spcPct val="50000"/>
              </a:spcBef>
              <a:buFont typeface="Wingdings" pitchFamily="2" charset="2"/>
              <a:buChar char="Ø"/>
            </a:pPr>
            <a:endParaRPr lang="en-US" sz="3200" b="1" dirty="0" smtClean="0">
              <a:latin typeface="Arial" pitchFamily="34" charset="0"/>
              <a:cs typeface="Arial" pitchFamily="34" charset="0"/>
            </a:endParaRPr>
          </a:p>
          <a:p>
            <a:pPr>
              <a:spcBef>
                <a:spcPct val="50000"/>
              </a:spcBef>
            </a:pPr>
            <a:endParaRPr lang="en-US" sz="3200" b="1"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295400" y="1066800"/>
            <a:ext cx="7239000" cy="3477875"/>
          </a:xfrm>
          <a:prstGeom prst="rect">
            <a:avLst/>
          </a:prstGeom>
        </p:spPr>
        <p:txBody>
          <a:bodyPr wrap="square">
            <a:spAutoFit/>
          </a:bodyPr>
          <a:lstStyle/>
          <a:p>
            <a:pPr>
              <a:spcBef>
                <a:spcPct val="50000"/>
              </a:spcBef>
            </a:pPr>
            <a:r>
              <a:rPr lang="en-US" sz="4000" b="1" dirty="0" smtClean="0">
                <a:latin typeface="Arial" pitchFamily="34" charset="0"/>
                <a:cs typeface="Arial" pitchFamily="34" charset="0"/>
              </a:rPr>
              <a:t>The men disagreed over worldwide revolution.  Trotsky favored it, but Stalin does not.</a:t>
            </a:r>
          </a:p>
          <a:p>
            <a:pPr>
              <a:spcBef>
                <a:spcPct val="50000"/>
              </a:spcBef>
            </a:pPr>
            <a:endParaRPr lang="en-US" sz="4000" b="1"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57200" y="0"/>
            <a:ext cx="8229600" cy="838200"/>
          </a:xfrm>
        </p:spPr>
        <p:txBody>
          <a:bodyPr/>
          <a:lstStyle/>
          <a:p>
            <a:r>
              <a:rPr lang="en-US"/>
              <a:t>Trotsky</a:t>
            </a:r>
          </a:p>
        </p:txBody>
      </p:sp>
      <p:sp>
        <p:nvSpPr>
          <p:cNvPr id="17411" name="Rectangle 3"/>
          <p:cNvSpPr>
            <a:spLocks noGrp="1" noChangeArrowheads="1"/>
          </p:cNvSpPr>
          <p:nvPr>
            <p:ph type="body" idx="1"/>
          </p:nvPr>
        </p:nvSpPr>
        <p:spPr>
          <a:xfrm>
            <a:off x="0" y="762000"/>
            <a:ext cx="9144000" cy="5181600"/>
          </a:xfrm>
        </p:spPr>
        <p:txBody>
          <a:bodyPr/>
          <a:lstStyle/>
          <a:p>
            <a:pPr>
              <a:buNone/>
            </a:pPr>
            <a:r>
              <a:rPr lang="en-US" sz="4000" dirty="0"/>
              <a:t>Trotsky was a brilliant speaker. </a:t>
            </a:r>
            <a:r>
              <a:rPr lang="en-US" sz="4000" dirty="0" smtClean="0"/>
              <a:t>With </a:t>
            </a:r>
            <a:r>
              <a:rPr lang="en-US" sz="4000" dirty="0"/>
              <a:t>Lenin he succeeded in overthrowing the government in October 1917. </a:t>
            </a:r>
            <a:r>
              <a:rPr lang="en-US" sz="4000" u="sng" dirty="0"/>
              <a:t>Lenin was the President</a:t>
            </a:r>
            <a:r>
              <a:rPr lang="en-US" sz="4000" dirty="0"/>
              <a:t>, Trotsky the Commissar for Foreign </a:t>
            </a:r>
            <a:r>
              <a:rPr lang="en-US" sz="4000" dirty="0" smtClean="0"/>
              <a:t>Affairs, the former name of a head of a government department in the Soviet Union. It was like the US Secretary of State, currently  Hillary Clinton.</a:t>
            </a:r>
          </a:p>
          <a:p>
            <a:pPr>
              <a:lnSpc>
                <a:spcPct val="90000"/>
              </a:lnSpc>
              <a:buNone/>
            </a:pP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sz="4800" dirty="0" smtClean="0">
                <a:latin typeface="Arial" pitchFamily="34" charset="0"/>
                <a:cs typeface="Arial" pitchFamily="34" charset="0"/>
              </a:rPr>
              <a:t>Vladimir Lenin 1870-1924</a:t>
            </a:r>
            <a:endParaRPr lang="en-US" sz="4800" dirty="0">
              <a:latin typeface="Arial" pitchFamily="34" charset="0"/>
              <a:cs typeface="Arial" pitchFamily="34" charset="0"/>
            </a:endParaRPr>
          </a:p>
        </p:txBody>
      </p:sp>
      <p:sp>
        <p:nvSpPr>
          <p:cNvPr id="15363" name="Rectangle 3"/>
          <p:cNvSpPr>
            <a:spLocks noGrp="1" noChangeArrowheads="1"/>
          </p:cNvSpPr>
          <p:nvPr>
            <p:ph type="body" idx="1"/>
          </p:nvPr>
        </p:nvSpPr>
        <p:spPr>
          <a:xfrm>
            <a:off x="685800" y="1981200"/>
            <a:ext cx="8458200" cy="4876800"/>
          </a:xfrm>
        </p:spPr>
        <p:txBody>
          <a:bodyPr/>
          <a:lstStyle/>
          <a:p>
            <a:pPr>
              <a:buNone/>
            </a:pPr>
            <a:r>
              <a:rPr lang="en-US" sz="2800" dirty="0">
                <a:latin typeface="Arial" pitchFamily="34" charset="0"/>
                <a:cs typeface="Arial" pitchFamily="34" charset="0"/>
              </a:rPr>
              <a:t>Lenin adopted Marx’s ideas. He believed that the bourgeoisie (middle class) exploited the workers and must therefore be overthrown. </a:t>
            </a:r>
            <a:endParaRPr lang="en-US" sz="2800" dirty="0" smtClean="0">
              <a:latin typeface="Arial" pitchFamily="34" charset="0"/>
              <a:cs typeface="Arial" pitchFamily="34" charset="0"/>
            </a:endParaRPr>
          </a:p>
          <a:p>
            <a:pPr>
              <a:spcBef>
                <a:spcPct val="50000"/>
              </a:spcBef>
              <a:buNone/>
            </a:pPr>
            <a:r>
              <a:rPr lang="en-US" sz="2800" dirty="0" smtClean="0">
                <a:latin typeface="Arial" pitchFamily="34" charset="0"/>
                <a:cs typeface="Arial" pitchFamily="34" charset="0"/>
              </a:rPr>
              <a:t>He was the son of a government official</a:t>
            </a:r>
          </a:p>
          <a:p>
            <a:pPr>
              <a:spcBef>
                <a:spcPct val="50000"/>
              </a:spcBef>
              <a:buNone/>
            </a:pPr>
            <a:r>
              <a:rPr lang="en-US" sz="2800" dirty="0" smtClean="0">
                <a:latin typeface="Arial" pitchFamily="34" charset="0"/>
                <a:cs typeface="Arial" pitchFamily="34" charset="0"/>
              </a:rPr>
              <a:t>He fled to Germany to save his life.</a:t>
            </a:r>
          </a:p>
          <a:p>
            <a:pPr>
              <a:spcBef>
                <a:spcPct val="50000"/>
              </a:spcBef>
              <a:buNone/>
            </a:pPr>
            <a:r>
              <a:rPr lang="en-US" sz="2800" dirty="0" smtClean="0">
                <a:latin typeface="Arial" pitchFamily="34" charset="0"/>
                <a:cs typeface="Arial" pitchFamily="34" charset="0"/>
              </a:rPr>
              <a:t>He helped start Bolshevik (majority) party of soviets.</a:t>
            </a:r>
          </a:p>
          <a:p>
            <a:pPr>
              <a:buNone/>
            </a:pPr>
            <a:endParaRPr lang="en-US" sz="2800" dirty="0" smtClean="0">
              <a:latin typeface="Arial" pitchFamily="34" charset="0"/>
              <a:cs typeface="Arial" pitchFamily="34" charset="0"/>
            </a:endParaRPr>
          </a:p>
          <a:p>
            <a:pPr>
              <a:buNone/>
            </a:pPr>
            <a:endParaRPr lang="en-US" sz="28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609600" y="381000"/>
            <a:ext cx="7772400" cy="685800"/>
          </a:xfrm>
        </p:spPr>
        <p:txBody>
          <a:bodyPr/>
          <a:lstStyle/>
          <a:p>
            <a:r>
              <a:rPr lang="en-US" dirty="0"/>
              <a:t>Trotsky</a:t>
            </a:r>
          </a:p>
        </p:txBody>
      </p:sp>
      <p:sp>
        <p:nvSpPr>
          <p:cNvPr id="58371" name="Rectangle 3"/>
          <p:cNvSpPr>
            <a:spLocks noGrp="1" noChangeArrowheads="1"/>
          </p:cNvSpPr>
          <p:nvPr>
            <p:ph type="body" idx="1"/>
          </p:nvPr>
        </p:nvSpPr>
        <p:spPr>
          <a:xfrm>
            <a:off x="685800" y="990600"/>
            <a:ext cx="8458200" cy="5867400"/>
          </a:xfrm>
        </p:spPr>
        <p:txBody>
          <a:bodyPr/>
          <a:lstStyle/>
          <a:p>
            <a:r>
              <a:rPr lang="en-US" sz="3600" dirty="0" smtClean="0">
                <a:latin typeface="Arial" pitchFamily="34" charset="0"/>
                <a:cs typeface="Arial" pitchFamily="34" charset="0"/>
              </a:rPr>
              <a:t>One of the leaders of "October Revolution“ along with Lenin and Stalin</a:t>
            </a:r>
          </a:p>
          <a:p>
            <a:r>
              <a:rPr lang="en-US" sz="3600" dirty="0" smtClean="0">
                <a:latin typeface="Arial" pitchFamily="34" charset="0"/>
                <a:cs typeface="Arial" pitchFamily="34" charset="0"/>
              </a:rPr>
              <a:t> Believed  in “pure” communism, followed Marx</a:t>
            </a:r>
          </a:p>
          <a:p>
            <a:r>
              <a:rPr lang="en-US" sz="3600" dirty="0" smtClean="0">
                <a:latin typeface="Arial" pitchFamily="34" charset="0"/>
                <a:cs typeface="Arial" pitchFamily="34" charset="0"/>
              </a:rPr>
              <a:t>Trotsky favored world revolution. </a:t>
            </a:r>
          </a:p>
          <a:p>
            <a:r>
              <a:rPr lang="en-US" sz="3600" dirty="0" smtClean="0">
                <a:latin typeface="Arial" pitchFamily="34" charset="0"/>
                <a:cs typeface="Arial" pitchFamily="34" charset="0"/>
              </a:rPr>
              <a:t>Wanted </a:t>
            </a:r>
            <a:r>
              <a:rPr lang="en-US" sz="3600" dirty="0">
                <a:latin typeface="Arial" pitchFamily="34" charset="0"/>
                <a:cs typeface="Arial" pitchFamily="34" charset="0"/>
              </a:rPr>
              <a:t>to improve life for all in Russia</a:t>
            </a:r>
          </a:p>
          <a:p>
            <a:r>
              <a:rPr lang="en-US" sz="3600" dirty="0">
                <a:latin typeface="Arial" pitchFamily="34" charset="0"/>
                <a:cs typeface="Arial" pitchFamily="34" charset="0"/>
              </a:rPr>
              <a:t>Chased away by Lenin's KGB (Lenin's secret police)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a:t>Stalin</a:t>
            </a:r>
          </a:p>
        </p:txBody>
      </p:sp>
      <p:sp>
        <p:nvSpPr>
          <p:cNvPr id="59395" name="Rectangle 3"/>
          <p:cNvSpPr>
            <a:spLocks noGrp="1" noChangeArrowheads="1"/>
          </p:cNvSpPr>
          <p:nvPr>
            <p:ph type="body" idx="1"/>
          </p:nvPr>
        </p:nvSpPr>
        <p:spPr/>
        <p:txBody>
          <a:bodyPr/>
          <a:lstStyle/>
          <a:p>
            <a:r>
              <a:rPr lang="en-US" sz="3600" dirty="0"/>
              <a:t>Craved power, willing to kill for it</a:t>
            </a:r>
          </a:p>
          <a:p>
            <a:r>
              <a:rPr lang="en-US" sz="3600" dirty="0"/>
              <a:t>Used KGB, allowed church, and </a:t>
            </a:r>
            <a:r>
              <a:rPr lang="en-US" sz="3600" dirty="0" smtClean="0"/>
              <a:t>propagandized</a:t>
            </a:r>
          </a:p>
          <a:p>
            <a:r>
              <a:rPr lang="en-US" sz="3600" dirty="0" smtClean="0"/>
              <a:t>Stalin continually opposed Trotsky</a:t>
            </a:r>
          </a:p>
          <a:p>
            <a:r>
              <a:rPr lang="en-US" sz="3600" dirty="0" smtClean="0"/>
              <a:t>Average speaker, not educated like Trotsky</a:t>
            </a:r>
          </a:p>
          <a:p>
            <a:r>
              <a:rPr lang="en-US" sz="3600" dirty="0" smtClean="0"/>
              <a:t>Didn't exactly follow Marx's ideas</a:t>
            </a:r>
          </a:p>
          <a:p>
            <a:endParaRPr lang="en-US" sz="3600" dirty="0" smtClean="0"/>
          </a:p>
          <a:p>
            <a:endParaRPr lang="en-US" sz="54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dirty="0"/>
              <a:t>Stalin </a:t>
            </a:r>
            <a:r>
              <a:rPr lang="en-US" dirty="0" smtClean="0"/>
              <a:t>seizes </a:t>
            </a:r>
            <a:r>
              <a:rPr lang="en-US" dirty="0"/>
              <a:t>Control</a:t>
            </a:r>
          </a:p>
        </p:txBody>
      </p:sp>
      <p:sp>
        <p:nvSpPr>
          <p:cNvPr id="20483" name="Rectangle 3"/>
          <p:cNvSpPr>
            <a:spLocks noGrp="1" noChangeArrowheads="1"/>
          </p:cNvSpPr>
          <p:nvPr>
            <p:ph type="body" idx="1"/>
          </p:nvPr>
        </p:nvSpPr>
        <p:spPr>
          <a:xfrm>
            <a:off x="0" y="1600200"/>
            <a:ext cx="9144000" cy="5257800"/>
          </a:xfrm>
        </p:spPr>
        <p:txBody>
          <a:bodyPr/>
          <a:lstStyle/>
          <a:p>
            <a:pPr>
              <a:buNone/>
            </a:pPr>
            <a:r>
              <a:rPr lang="en-US" sz="3600" dirty="0">
                <a:latin typeface="Arial" pitchFamily="34" charset="0"/>
                <a:cs typeface="Arial" pitchFamily="34" charset="0"/>
              </a:rPr>
              <a:t>In his sinister way, Stalin secured his power base, and engineered the permanent exile of Trotsky in 1929</a:t>
            </a:r>
            <a:r>
              <a:rPr lang="en-US" sz="3600" dirty="0" smtClean="0">
                <a:latin typeface="Arial" pitchFamily="34" charset="0"/>
                <a:cs typeface="Arial" pitchFamily="34" charset="0"/>
              </a:rPr>
              <a:t>.</a:t>
            </a:r>
            <a:r>
              <a:rPr lang="en-US" sz="3600" b="1" dirty="0" smtClean="0">
                <a:latin typeface="Arial" pitchFamily="34" charset="0"/>
                <a:cs typeface="Arial" pitchFamily="34" charset="0"/>
              </a:rPr>
              <a:t> was exiled by Stalin.  Stalin’s men assassinated him in Mexico in 1940.</a:t>
            </a:r>
            <a:r>
              <a:rPr lang="en-US" dirty="0" smtClean="0">
                <a:latin typeface="Arial" pitchFamily="34" charset="0"/>
                <a:cs typeface="Arial" pitchFamily="34" charset="0"/>
              </a:rPr>
              <a:t> </a:t>
            </a:r>
          </a:p>
          <a:p>
            <a:pPr marL="457200" indent="-457200">
              <a:spcBef>
                <a:spcPct val="50000"/>
              </a:spcBef>
              <a:buNone/>
            </a:pPr>
            <a:r>
              <a:rPr lang="en-US" dirty="0" smtClean="0">
                <a:latin typeface="Arial" pitchFamily="34" charset="0"/>
                <a:cs typeface="Arial" pitchFamily="34" charset="0"/>
              </a:rPr>
              <a:t>Blames USSR’s problems on Trotsky </a:t>
            </a:r>
            <a:r>
              <a:rPr lang="en-US" dirty="0" smtClean="0"/>
              <a:t>The exiled Trotsky was still very useful to Stalin as he now had Trotsky to blame for all the problems and difficulties that Russia suffered.</a:t>
            </a:r>
          </a:p>
          <a:p>
            <a:pPr marL="457200" indent="-457200">
              <a:spcBef>
                <a:spcPct val="50000"/>
              </a:spcBef>
              <a:buNone/>
            </a:pPr>
            <a:endParaRPr lang="en-US" dirty="0">
              <a:latin typeface="Arial" pitchFamily="34" charset="0"/>
              <a:cs typeface="Arial"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57200" y="533400"/>
            <a:ext cx="8229600" cy="1143000"/>
          </a:xfrm>
        </p:spPr>
        <p:txBody>
          <a:bodyPr/>
          <a:lstStyle/>
          <a:p>
            <a:r>
              <a:rPr lang="en-US" sz="4000" b="1"/>
              <a:t>Dedicated, but tricked communist supporters</a:t>
            </a:r>
            <a:r>
              <a:rPr lang="en-US" sz="4000"/>
              <a:t> </a:t>
            </a:r>
            <a:br>
              <a:rPr lang="en-US" sz="4000"/>
            </a:br>
            <a:endParaRPr lang="en-US" sz="4000"/>
          </a:p>
        </p:txBody>
      </p:sp>
      <p:sp>
        <p:nvSpPr>
          <p:cNvPr id="37891" name="Rectangle 3"/>
          <p:cNvSpPr>
            <a:spLocks noGrp="1" noChangeArrowheads="1"/>
          </p:cNvSpPr>
          <p:nvPr>
            <p:ph type="body" idx="1"/>
          </p:nvPr>
        </p:nvSpPr>
        <p:spPr>
          <a:xfrm>
            <a:off x="457200" y="1903413"/>
            <a:ext cx="8229600" cy="4192587"/>
          </a:xfrm>
        </p:spPr>
        <p:txBody>
          <a:bodyPr/>
          <a:lstStyle/>
          <a:p>
            <a:r>
              <a:rPr lang="en-US" sz="4000"/>
              <a:t>People believed Stalin because he was "Communist"</a:t>
            </a:r>
          </a:p>
          <a:p>
            <a:r>
              <a:rPr lang="en-US" sz="4000"/>
              <a:t>Many stayed loyal after it was obvious Stalin a tyrant</a:t>
            </a:r>
          </a:p>
          <a:p>
            <a:r>
              <a:rPr lang="en-US" sz="4000"/>
              <a:t>Betrayed by Stalin who ignored and killed them</a:t>
            </a:r>
            <a:r>
              <a:rPr lang="en-US"/>
              <a:t>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2"/>
          <p:cNvSpPr txBox="1">
            <a:spLocks noChangeArrowheads="1"/>
          </p:cNvSpPr>
          <p:nvPr/>
        </p:nvSpPr>
        <p:spPr bwMode="auto">
          <a:xfrm>
            <a:off x="304800" y="457200"/>
            <a:ext cx="8610600" cy="6370975"/>
          </a:xfrm>
          <a:prstGeom prst="rect">
            <a:avLst/>
          </a:prstGeom>
          <a:noFill/>
          <a:ln w="9525">
            <a:noFill/>
            <a:miter lim="800000"/>
            <a:headEnd/>
            <a:tailEnd/>
          </a:ln>
          <a:effectLst/>
        </p:spPr>
        <p:txBody>
          <a:bodyPr>
            <a:spAutoFit/>
          </a:bodyPr>
          <a:lstStyle/>
          <a:p>
            <a:pPr algn="ctr">
              <a:spcBef>
                <a:spcPct val="50000"/>
              </a:spcBef>
            </a:pPr>
            <a:r>
              <a:rPr lang="en-US" b="1" dirty="0">
                <a:latin typeface="Arial" pitchFamily="34" charset="0"/>
                <a:cs typeface="Arial" pitchFamily="34" charset="0"/>
              </a:rPr>
              <a:t>Stalin shifted to a command economy with his FIVE YEAR PLAN in 1928. </a:t>
            </a:r>
            <a:r>
              <a:rPr lang="en-US" b="1" dirty="0" smtClean="0">
                <a:latin typeface="Arial" pitchFamily="34" charset="0"/>
                <a:cs typeface="Arial" pitchFamily="34" charset="0"/>
              </a:rPr>
              <a:t>From 1927-1932, new economic plans, called the five-year plans, were introduced. The purpose was to improve industry </a:t>
            </a:r>
          </a:p>
          <a:p>
            <a:pPr algn="ctr">
              <a:spcBef>
                <a:spcPct val="50000"/>
              </a:spcBef>
            </a:pPr>
            <a:r>
              <a:rPr lang="en-US" b="1" dirty="0" smtClean="0">
                <a:latin typeface="Arial" pitchFamily="34" charset="0"/>
                <a:cs typeface="Arial" pitchFamily="34" charset="0"/>
              </a:rPr>
              <a:t>By </a:t>
            </a:r>
            <a:r>
              <a:rPr lang="en-US" b="1" dirty="0">
                <a:latin typeface="Arial" pitchFamily="34" charset="0"/>
                <a:cs typeface="Arial" pitchFamily="34" charset="0"/>
              </a:rPr>
              <a:t>1939, The USSR was the third largest industrial nation in the world behind the US and Germany</a:t>
            </a:r>
            <a:r>
              <a:rPr lang="en-US" b="1" dirty="0" smtClean="0">
                <a:latin typeface="Arial" pitchFamily="34" charset="0"/>
                <a:cs typeface="Arial" pitchFamily="34" charset="0"/>
              </a:rPr>
              <a:t>.</a:t>
            </a:r>
          </a:p>
          <a:p>
            <a:pPr algn="ctr">
              <a:spcBef>
                <a:spcPct val="50000"/>
              </a:spcBef>
            </a:pPr>
            <a:endParaRPr lang="en-US" b="1" dirty="0" smtClean="0">
              <a:latin typeface="Arial" pitchFamily="34" charset="0"/>
              <a:cs typeface="Arial" pitchFamily="34" charset="0"/>
            </a:endParaRPr>
          </a:p>
          <a:p>
            <a:r>
              <a:rPr lang="en-US" dirty="0" smtClean="0">
                <a:latin typeface="Arial" pitchFamily="34" charset="0"/>
                <a:cs typeface="Arial" pitchFamily="34" charset="0"/>
              </a:rPr>
              <a:t>Stalin decides to industrialize and begins “Five Year Plans” </a:t>
            </a:r>
            <a:br>
              <a:rPr lang="en-US" dirty="0" smtClean="0">
                <a:latin typeface="Arial" pitchFamily="34" charset="0"/>
                <a:cs typeface="Arial" pitchFamily="34" charset="0"/>
              </a:rPr>
            </a:br>
            <a:endParaRPr lang="en-US" dirty="0" smtClean="0">
              <a:latin typeface="Arial" pitchFamily="34" charset="0"/>
              <a:cs typeface="Arial" pitchFamily="34" charset="0"/>
            </a:endParaRPr>
          </a:p>
          <a:p>
            <a:r>
              <a:rPr lang="en-US" dirty="0" smtClean="0">
                <a:latin typeface="Arial" pitchFamily="34" charset="0"/>
                <a:cs typeface="Arial" pitchFamily="34" charset="0"/>
              </a:rPr>
              <a:t>No toleration of ideas</a:t>
            </a:r>
          </a:p>
          <a:p>
            <a:r>
              <a:rPr lang="en-US" dirty="0" smtClean="0">
                <a:latin typeface="Arial" pitchFamily="34" charset="0"/>
                <a:cs typeface="Arial" pitchFamily="34" charset="0"/>
              </a:rPr>
              <a:t>KGB-spies on the country, silences any opposition</a:t>
            </a:r>
          </a:p>
          <a:p>
            <a:r>
              <a:rPr lang="en-US" b="1" dirty="0" smtClean="0">
                <a:latin typeface="Arial" pitchFamily="34" charset="0"/>
                <a:cs typeface="Arial" pitchFamily="34" charset="0"/>
              </a:rPr>
              <a:t>The </a:t>
            </a:r>
            <a:r>
              <a:rPr lang="en-US" b="1" dirty="0" smtClean="0">
                <a:solidFill>
                  <a:srgbClr val="CC00FF"/>
                </a:solidFill>
                <a:latin typeface="Arial" pitchFamily="34" charset="0"/>
                <a:cs typeface="Arial" pitchFamily="34" charset="0"/>
              </a:rPr>
              <a:t>USSR</a:t>
            </a:r>
            <a:r>
              <a:rPr lang="en-US" b="1" dirty="0" smtClean="0">
                <a:latin typeface="Arial" pitchFamily="34" charset="0"/>
                <a:cs typeface="Arial" pitchFamily="34" charset="0"/>
              </a:rPr>
              <a:t> was a totalitarian state with secret police, no individual liberties, censorship, and religious persecution</a:t>
            </a:r>
          </a:p>
          <a:p>
            <a:endParaRPr lang="en-US" dirty="0" smtClean="0">
              <a:latin typeface="Arial" pitchFamily="34" charset="0"/>
              <a:cs typeface="Arial" pitchFamily="34" charset="0"/>
            </a:endParaRPr>
          </a:p>
          <a:p>
            <a:pPr algn="ctr">
              <a:spcBef>
                <a:spcPct val="50000"/>
              </a:spcBef>
            </a:pPr>
            <a:endParaRPr lang="en-US" sz="3200" b="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762000" y="1066800"/>
            <a:ext cx="8001000" cy="5509200"/>
          </a:xfrm>
          <a:prstGeom prst="rect">
            <a:avLst/>
          </a:prstGeom>
          <a:noFill/>
          <a:ln w="9525">
            <a:noFill/>
            <a:miter lim="800000"/>
            <a:headEnd/>
            <a:tailEnd/>
          </a:ln>
          <a:effectLst/>
        </p:spPr>
        <p:txBody>
          <a:bodyPr wrap="square">
            <a:spAutoFit/>
          </a:bodyPr>
          <a:lstStyle/>
          <a:p>
            <a:r>
              <a:rPr lang="en-US" sz="4400" dirty="0">
                <a:latin typeface="Arial" pitchFamily="34" charset="0"/>
                <a:cs typeface="Arial" pitchFamily="34" charset="0"/>
              </a:rPr>
              <a:t>Stalin had 13 MILLION people killed and 8 MILLION arrested who disagreed with his ideas</a:t>
            </a:r>
            <a:r>
              <a:rPr lang="en-US" sz="4400" dirty="0" smtClean="0">
                <a:latin typeface="Arial" pitchFamily="34" charset="0"/>
                <a:cs typeface="Arial" pitchFamily="34" charset="0"/>
              </a:rPr>
              <a:t>.</a:t>
            </a:r>
            <a:r>
              <a:rPr lang="en-US" sz="4400" u="sng" dirty="0" smtClean="0">
                <a:latin typeface="Arial" pitchFamily="34" charset="0"/>
                <a:cs typeface="Arial" pitchFamily="34" charset="0"/>
              </a:rPr>
              <a:t> Sergei Kirov</a:t>
            </a:r>
            <a:r>
              <a:rPr lang="en-US" sz="4400" dirty="0" smtClean="0">
                <a:latin typeface="Arial" pitchFamily="34" charset="0"/>
                <a:cs typeface="Arial" pitchFamily="34" charset="0"/>
              </a:rPr>
              <a:t>: Communist Party leader whose assassination gave Stalin an excuse to begin the purges.</a:t>
            </a:r>
          </a:p>
          <a:p>
            <a:r>
              <a:rPr lang="en-US" sz="4400" u="sng" dirty="0" smtClean="0">
                <a:latin typeface="Arial" pitchFamily="34" charset="0"/>
                <a:cs typeface="Arial" pitchFamily="34" charset="0"/>
              </a:rPr>
              <a:t>Gulags</a:t>
            </a:r>
            <a:r>
              <a:rPr lang="en-US" sz="4400" dirty="0" smtClean="0">
                <a:latin typeface="Arial" pitchFamily="34" charset="0"/>
                <a:cs typeface="Arial" pitchFamily="34" charset="0"/>
              </a:rPr>
              <a:t>: Soviet prison camps.</a:t>
            </a:r>
            <a:endParaRPr lang="en-US" sz="7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609600" y="228600"/>
            <a:ext cx="7772400" cy="1143000"/>
          </a:xfrm>
        </p:spPr>
        <p:txBody>
          <a:bodyPr/>
          <a:lstStyle/>
          <a:p>
            <a:r>
              <a:rPr lang="en-US" dirty="0">
                <a:latin typeface="Arial" pitchFamily="34" charset="0"/>
                <a:cs typeface="Arial" pitchFamily="34" charset="0"/>
              </a:rPr>
              <a:t>1934 </a:t>
            </a:r>
            <a:r>
              <a:rPr lang="en-US" dirty="0" smtClean="0">
                <a:latin typeface="Arial" pitchFamily="34" charset="0"/>
                <a:cs typeface="Arial" pitchFamily="34" charset="0"/>
              </a:rPr>
              <a:t/>
            </a:r>
            <a:br>
              <a:rPr lang="en-US" dirty="0" smtClean="0">
                <a:latin typeface="Arial" pitchFamily="34" charset="0"/>
                <a:cs typeface="Arial" pitchFamily="34" charset="0"/>
              </a:rPr>
            </a:br>
            <a:r>
              <a:rPr lang="en-US" dirty="0" smtClean="0">
                <a:latin typeface="Arial" pitchFamily="34" charset="0"/>
                <a:cs typeface="Arial" pitchFamily="34" charset="0"/>
              </a:rPr>
              <a:t>Great </a:t>
            </a:r>
            <a:r>
              <a:rPr lang="en-US" dirty="0">
                <a:latin typeface="Arial" pitchFamily="34" charset="0"/>
                <a:cs typeface="Arial" pitchFamily="34" charset="0"/>
              </a:rPr>
              <a:t>Terror Political Purges</a:t>
            </a:r>
          </a:p>
        </p:txBody>
      </p:sp>
      <p:sp>
        <p:nvSpPr>
          <p:cNvPr id="38915" name="Rectangle 3"/>
          <p:cNvSpPr>
            <a:spLocks noGrp="1" noChangeArrowheads="1"/>
          </p:cNvSpPr>
          <p:nvPr>
            <p:ph type="body" idx="1"/>
          </p:nvPr>
        </p:nvSpPr>
        <p:spPr>
          <a:xfrm>
            <a:off x="685800" y="1905000"/>
            <a:ext cx="7772400" cy="4572000"/>
          </a:xfrm>
        </p:spPr>
        <p:txBody>
          <a:bodyPr/>
          <a:lstStyle/>
          <a:p>
            <a:pPr>
              <a:buNone/>
            </a:pPr>
            <a:r>
              <a:rPr lang="en-US" sz="3600" dirty="0">
                <a:latin typeface="Arial" pitchFamily="34" charset="0"/>
                <a:cs typeface="Arial" pitchFamily="34" charset="0"/>
              </a:rPr>
              <a:t>High ranking officials arrested, forced to admit to crimes they DID NOT COMMIT and executed </a:t>
            </a:r>
          </a:p>
          <a:p>
            <a:pPr>
              <a:buNone/>
            </a:pPr>
            <a:r>
              <a:rPr lang="en-US" sz="3600" dirty="0">
                <a:latin typeface="Arial" pitchFamily="34" charset="0"/>
                <a:cs typeface="Arial" pitchFamily="34" charset="0"/>
              </a:rPr>
              <a:t>Photos doctored</a:t>
            </a:r>
          </a:p>
          <a:p>
            <a:pPr>
              <a:buNone/>
            </a:pPr>
            <a:r>
              <a:rPr lang="en-US" sz="3600" dirty="0">
                <a:latin typeface="Arial" pitchFamily="34" charset="0"/>
                <a:cs typeface="Arial" pitchFamily="34" charset="0"/>
              </a:rPr>
              <a:t>Anywhere from 2-7 million killed!</a:t>
            </a:r>
          </a:p>
          <a:p>
            <a:endParaRPr lang="en-US" sz="36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457200" y="411163"/>
            <a:ext cx="8229600" cy="960437"/>
          </a:xfrm>
        </p:spPr>
        <p:txBody>
          <a:bodyPr/>
          <a:lstStyle/>
          <a:p>
            <a:r>
              <a:rPr lang="en-US" sz="4000" b="1"/>
              <a:t>Propaganda Department of Stalin’s government</a:t>
            </a:r>
            <a:r>
              <a:rPr lang="en-US" sz="4000"/>
              <a:t> </a:t>
            </a:r>
            <a:br>
              <a:rPr lang="en-US" sz="4000"/>
            </a:br>
            <a:endParaRPr lang="en-US" sz="4000"/>
          </a:p>
        </p:txBody>
      </p:sp>
      <p:sp>
        <p:nvSpPr>
          <p:cNvPr id="34819" name="Rectangle 3"/>
          <p:cNvSpPr>
            <a:spLocks noGrp="1" noChangeArrowheads="1"/>
          </p:cNvSpPr>
          <p:nvPr>
            <p:ph type="body" idx="1"/>
          </p:nvPr>
        </p:nvSpPr>
        <p:spPr>
          <a:xfrm>
            <a:off x="0" y="1600200"/>
            <a:ext cx="9144000" cy="4495800"/>
          </a:xfrm>
        </p:spPr>
        <p:txBody>
          <a:bodyPr/>
          <a:lstStyle/>
          <a:p>
            <a:r>
              <a:rPr lang="en-US" sz="4400"/>
              <a:t>Worked for Stalin to support his image</a:t>
            </a:r>
          </a:p>
          <a:p>
            <a:r>
              <a:rPr lang="en-US" sz="4400"/>
              <a:t>Lied to convince the people to follow Stalin</a:t>
            </a:r>
          </a:p>
          <a:p>
            <a:endParaRPr lang="en-US" sz="440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en-US"/>
              <a:t>Stalin</a:t>
            </a:r>
          </a:p>
        </p:txBody>
      </p:sp>
      <p:sp>
        <p:nvSpPr>
          <p:cNvPr id="60419" name="Rectangle 3"/>
          <p:cNvSpPr>
            <a:spLocks noGrp="1" noChangeArrowheads="1"/>
          </p:cNvSpPr>
          <p:nvPr>
            <p:ph type="body" idx="1"/>
          </p:nvPr>
        </p:nvSpPr>
        <p:spPr/>
        <p:txBody>
          <a:bodyPr/>
          <a:lstStyle/>
          <a:p>
            <a:r>
              <a:rPr lang="en-US" sz="5400"/>
              <a:t>Benefited from the fact that education was controlled</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endParaRPr lang="en-US"/>
          </a:p>
        </p:txBody>
      </p:sp>
      <p:sp>
        <p:nvSpPr>
          <p:cNvPr id="7171" name="Rectangle 3"/>
          <p:cNvSpPr>
            <a:spLocks noGrp="1" noChangeArrowheads="1"/>
          </p:cNvSpPr>
          <p:nvPr>
            <p:ph type="body" idx="1"/>
          </p:nvPr>
        </p:nvSpPr>
        <p:spPr/>
        <p:txBody>
          <a:bodyPr/>
          <a:lstStyle/>
          <a:p>
            <a:r>
              <a:rPr lang="en-US">
                <a:hlinkClick r:id="rId2"/>
              </a:rPr>
              <a:t>http://www.ku.edu/~libsite/wwi-www/RusRev/RRpix.htm</a:t>
            </a:r>
            <a:r>
              <a:rPr lang="en-US"/>
              <a:t>  Thoughts on the Russian Revolution by Albert Rhys Williams</a:t>
            </a:r>
          </a:p>
          <a:p>
            <a:endParaRPr lang="en-US"/>
          </a:p>
          <a:p>
            <a:r>
              <a:rPr lang="en-US"/>
              <a:t>Alexander Palace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3"/>
          <p:cNvSpPr>
            <a:spLocks noGrp="1" noChangeArrowheads="1"/>
          </p:cNvSpPr>
          <p:nvPr>
            <p:ph type="body" idx="1"/>
          </p:nvPr>
        </p:nvSpPr>
        <p:spPr>
          <a:xfrm>
            <a:off x="762000" y="5257800"/>
            <a:ext cx="7772400" cy="1295400"/>
          </a:xfrm>
        </p:spPr>
        <p:txBody>
          <a:bodyPr/>
          <a:lstStyle/>
          <a:p>
            <a:pPr>
              <a:buFontTx/>
              <a:buNone/>
            </a:pPr>
            <a:r>
              <a:rPr lang="en-US" sz="4000" dirty="0"/>
              <a:t>Lenin edits the newspaper PRAVDA (meaning ‘truth’ in Russian)</a:t>
            </a:r>
          </a:p>
        </p:txBody>
      </p:sp>
      <p:sp>
        <p:nvSpPr>
          <p:cNvPr id="4" name="Rectangle 3"/>
          <p:cNvSpPr/>
          <p:nvPr/>
        </p:nvSpPr>
        <p:spPr>
          <a:xfrm>
            <a:off x="2362200" y="5410200"/>
            <a:ext cx="4572000" cy="461665"/>
          </a:xfrm>
          <a:prstGeom prst="rect">
            <a:avLst/>
          </a:prstGeom>
        </p:spPr>
        <p:txBody>
          <a:bodyPr>
            <a:spAutoFit/>
          </a:bodyPr>
          <a:lstStyle/>
          <a:p>
            <a:r>
              <a:rPr lang="en-US" dirty="0" smtClean="0"/>
              <a:t> </a:t>
            </a:r>
            <a:endParaRPr lang="en-US" dirty="0"/>
          </a:p>
        </p:txBody>
      </p:sp>
      <p:sp>
        <p:nvSpPr>
          <p:cNvPr id="6" name="Rectangle 5"/>
          <p:cNvSpPr/>
          <p:nvPr/>
        </p:nvSpPr>
        <p:spPr>
          <a:xfrm>
            <a:off x="0" y="457200"/>
            <a:ext cx="9144000" cy="4031873"/>
          </a:xfrm>
          <a:prstGeom prst="rect">
            <a:avLst/>
          </a:prstGeom>
        </p:spPr>
        <p:txBody>
          <a:bodyPr wrap="square">
            <a:spAutoFit/>
          </a:bodyPr>
          <a:lstStyle/>
          <a:p>
            <a:pPr algn="ctr">
              <a:buNone/>
            </a:pPr>
            <a:r>
              <a:rPr lang="en-US" sz="3200" dirty="0" smtClean="0">
                <a:latin typeface="Arial" pitchFamily="34" charset="0"/>
                <a:cs typeface="Arial" pitchFamily="34" charset="0"/>
              </a:rPr>
              <a:t>Lenin understood the emotional impact </a:t>
            </a:r>
          </a:p>
          <a:p>
            <a:pPr algn="ctr">
              <a:buNone/>
            </a:pPr>
            <a:r>
              <a:rPr lang="en-US" sz="3200" dirty="0" smtClean="0">
                <a:latin typeface="Arial" pitchFamily="34" charset="0"/>
                <a:cs typeface="Arial" pitchFamily="34" charset="0"/>
              </a:rPr>
              <a:t>of simple, powerful slogans</a:t>
            </a:r>
          </a:p>
          <a:p>
            <a:pPr algn="ctr">
              <a:buNone/>
            </a:pPr>
            <a:endParaRPr lang="en-US" sz="3200" dirty="0" smtClean="0">
              <a:latin typeface="Arial" pitchFamily="34" charset="0"/>
              <a:cs typeface="Arial" pitchFamily="34" charset="0"/>
            </a:endParaRPr>
          </a:p>
          <a:p>
            <a:pPr algn="ctr">
              <a:buNone/>
            </a:pPr>
            <a:r>
              <a:rPr lang="en-US" sz="3200" dirty="0" smtClean="0">
                <a:latin typeface="Arial" pitchFamily="34" charset="0"/>
                <a:cs typeface="Arial" pitchFamily="34" charset="0"/>
              </a:rPr>
              <a:t>"All power to the Soviets“</a:t>
            </a:r>
          </a:p>
          <a:p>
            <a:pPr algn="ctr">
              <a:buNone/>
            </a:pPr>
            <a:r>
              <a:rPr lang="en-US" sz="3200" dirty="0" smtClean="0">
                <a:latin typeface="Arial" pitchFamily="34" charset="0"/>
                <a:cs typeface="Arial" pitchFamily="34" charset="0"/>
              </a:rPr>
              <a:t>"All land to the peasants”</a:t>
            </a:r>
          </a:p>
          <a:p>
            <a:pPr algn="ctr">
              <a:buNone/>
            </a:pPr>
            <a:r>
              <a:rPr lang="en-US" sz="3200" dirty="0" smtClean="0">
                <a:latin typeface="Arial" pitchFamily="34" charset="0"/>
                <a:cs typeface="Arial" pitchFamily="34" charset="0"/>
              </a:rPr>
              <a:t>"Stop the war now”</a:t>
            </a:r>
          </a:p>
          <a:p>
            <a:pPr algn="ctr">
              <a:buNone/>
            </a:pPr>
            <a:r>
              <a:rPr lang="en-US" sz="3200" dirty="0" smtClean="0">
                <a:latin typeface="Arial" pitchFamily="34" charset="0"/>
                <a:cs typeface="Arial" pitchFamily="34" charset="0"/>
              </a:rPr>
              <a:t>“peace, land and bread“</a:t>
            </a:r>
          </a:p>
          <a:p>
            <a:pPr algn="ctr">
              <a:buNone/>
            </a:pPr>
            <a:r>
              <a:rPr lang="en-US" sz="3200" dirty="0" smtClean="0">
                <a:latin typeface="Arial" pitchFamily="34" charset="0"/>
                <a:cs typeface="Arial" pitchFamily="34" charset="0"/>
              </a:rPr>
              <a:t>“workers of the world unite”</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228600"/>
            <a:ext cx="8229600" cy="990600"/>
          </a:xfrm>
        </p:spPr>
        <p:txBody>
          <a:bodyPr/>
          <a:lstStyle/>
          <a:p>
            <a:r>
              <a:rPr lang="en-US" b="1"/>
              <a:t>Politburo</a:t>
            </a:r>
            <a:r>
              <a:rPr lang="en-US"/>
              <a:t> :</a:t>
            </a:r>
          </a:p>
        </p:txBody>
      </p:sp>
      <p:sp>
        <p:nvSpPr>
          <p:cNvPr id="21507" name="Rectangle 3"/>
          <p:cNvSpPr>
            <a:spLocks noGrp="1" noChangeArrowheads="1"/>
          </p:cNvSpPr>
          <p:nvPr>
            <p:ph type="body" idx="1"/>
          </p:nvPr>
        </p:nvSpPr>
        <p:spPr>
          <a:xfrm>
            <a:off x="457200" y="1066800"/>
            <a:ext cx="8229600" cy="5029200"/>
          </a:xfrm>
        </p:spPr>
        <p:txBody>
          <a:bodyPr/>
          <a:lstStyle/>
          <a:p>
            <a:r>
              <a:rPr lang="en-US" sz="4800"/>
              <a:t>This was the policy-making body of the Communist party’s Central Committee. In reality it was merely a force to carry out Stalin’s orders and secure his position as dictator.</a:t>
            </a:r>
            <a:r>
              <a:rPr lang="en-US" sz="4400"/>
              <a:t> </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sz="3600" b="1"/>
              <a:t>Cheka/OGPU/NKVD</a:t>
            </a:r>
            <a:r>
              <a:rPr lang="en-US" sz="3600"/>
              <a:t>/</a:t>
            </a:r>
            <a:r>
              <a:rPr lang="en-US" b="1"/>
              <a:t>KGB</a:t>
            </a:r>
            <a:r>
              <a:rPr lang="en-US" sz="3600" b="1"/>
              <a:t> </a:t>
            </a:r>
            <a:r>
              <a:rPr lang="en-US" sz="3600"/>
              <a:t>:</a:t>
            </a:r>
          </a:p>
        </p:txBody>
      </p:sp>
      <p:sp>
        <p:nvSpPr>
          <p:cNvPr id="22531" name="Rectangle 3"/>
          <p:cNvSpPr>
            <a:spLocks noGrp="1" noChangeArrowheads="1"/>
          </p:cNvSpPr>
          <p:nvPr>
            <p:ph type="body" idx="1"/>
          </p:nvPr>
        </p:nvSpPr>
        <p:spPr>
          <a:xfrm>
            <a:off x="457200" y="1219200"/>
            <a:ext cx="8229600" cy="4495800"/>
          </a:xfrm>
        </p:spPr>
        <p:txBody>
          <a:bodyPr/>
          <a:lstStyle/>
          <a:p>
            <a:r>
              <a:rPr lang="en-US" sz="5400"/>
              <a:t>These were the various names/ initials given to the secret police during Stalin’s dictatorship.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sz="4000" b="1"/>
              <a:t>KGB - Secret Police</a:t>
            </a:r>
            <a:r>
              <a:rPr lang="en-US" sz="4000"/>
              <a:t> </a:t>
            </a:r>
            <a:br>
              <a:rPr lang="en-US" sz="4000"/>
            </a:br>
            <a:endParaRPr lang="en-US" sz="4000"/>
          </a:p>
        </p:txBody>
      </p:sp>
      <p:sp>
        <p:nvSpPr>
          <p:cNvPr id="35843" name="Rectangle 3"/>
          <p:cNvSpPr>
            <a:spLocks noGrp="1" noChangeArrowheads="1"/>
          </p:cNvSpPr>
          <p:nvPr>
            <p:ph type="body" idx="1"/>
          </p:nvPr>
        </p:nvSpPr>
        <p:spPr>
          <a:xfrm>
            <a:off x="0" y="990600"/>
            <a:ext cx="9144000" cy="4876800"/>
          </a:xfrm>
        </p:spPr>
        <p:txBody>
          <a:bodyPr/>
          <a:lstStyle/>
          <a:p>
            <a:r>
              <a:rPr lang="en-US" sz="4400"/>
              <a:t>Not really police, but forced all to support Stalin</a:t>
            </a:r>
          </a:p>
          <a:p>
            <a:r>
              <a:rPr lang="en-US" sz="4400"/>
              <a:t>Used force, often killed entire families for disobedience</a:t>
            </a:r>
          </a:p>
          <a:p>
            <a:r>
              <a:rPr lang="en-US" sz="4400"/>
              <a:t>Totally loyal, part of Lenin's power, even over army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a:t>Religion</a:t>
            </a:r>
          </a:p>
        </p:txBody>
      </p:sp>
      <p:sp>
        <p:nvSpPr>
          <p:cNvPr id="61443" name="Rectangle 3"/>
          <p:cNvSpPr>
            <a:spLocks noGrp="1" noChangeArrowheads="1"/>
          </p:cNvSpPr>
          <p:nvPr>
            <p:ph type="body" idx="1"/>
          </p:nvPr>
        </p:nvSpPr>
        <p:spPr/>
        <p:txBody>
          <a:bodyPr/>
          <a:lstStyle/>
          <a:p>
            <a:r>
              <a:rPr lang="en-US" sz="4000"/>
              <a:t>Religion was tolerated because people would work and not complain</a:t>
            </a:r>
          </a:p>
          <a:p>
            <a:r>
              <a:rPr lang="en-US" sz="4000"/>
              <a:t>Stalin knew religion would stop violent revolutions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sz="4000" b="1"/>
              <a:t>Overall details of Russian Revolution</a:t>
            </a:r>
          </a:p>
        </p:txBody>
      </p:sp>
      <p:sp>
        <p:nvSpPr>
          <p:cNvPr id="38915" name="Rectangle 3"/>
          <p:cNvSpPr>
            <a:spLocks noGrp="1" noChangeArrowheads="1"/>
          </p:cNvSpPr>
          <p:nvPr>
            <p:ph type="body" idx="1"/>
          </p:nvPr>
        </p:nvSpPr>
        <p:spPr/>
        <p:txBody>
          <a:bodyPr/>
          <a:lstStyle/>
          <a:p>
            <a:r>
              <a:rPr lang="en-US" sz="4400"/>
              <a:t>Supposed to fix problems from Czar</a:t>
            </a:r>
          </a:p>
          <a:p>
            <a:r>
              <a:rPr lang="en-US" sz="4400"/>
              <a:t>Life was even worse long after revolution</a:t>
            </a:r>
          </a:p>
          <a:p>
            <a:r>
              <a:rPr lang="en-US" sz="4400"/>
              <a:t>Stalin made Czar look like a nice guy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b="1"/>
              <a:t>Kulaks </a:t>
            </a:r>
            <a:r>
              <a:rPr lang="en-US"/>
              <a:t>:</a:t>
            </a:r>
          </a:p>
        </p:txBody>
      </p:sp>
      <p:sp>
        <p:nvSpPr>
          <p:cNvPr id="23555" name="Rectangle 3"/>
          <p:cNvSpPr>
            <a:spLocks noGrp="1" noChangeArrowheads="1"/>
          </p:cNvSpPr>
          <p:nvPr>
            <p:ph type="body" idx="1"/>
          </p:nvPr>
        </p:nvSpPr>
        <p:spPr/>
        <p:txBody>
          <a:bodyPr/>
          <a:lstStyle/>
          <a:p>
            <a:r>
              <a:rPr lang="en-US" sz="4400"/>
              <a:t>These were the land-owning peasants who did not want their farms to be collectivized after the revolution. From 1929, Stalin began to exterminate them as a class.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b="1"/>
              <a:t>Germany and Great Britain </a:t>
            </a:r>
            <a:r>
              <a:rPr lang="en-US"/>
              <a:t>:</a:t>
            </a:r>
          </a:p>
        </p:txBody>
      </p:sp>
      <p:sp>
        <p:nvSpPr>
          <p:cNvPr id="25603" name="Rectangle 3"/>
          <p:cNvSpPr>
            <a:spLocks noGrp="1" noChangeArrowheads="1"/>
          </p:cNvSpPr>
          <p:nvPr>
            <p:ph type="body" idx="1"/>
          </p:nvPr>
        </p:nvSpPr>
        <p:spPr/>
        <p:txBody>
          <a:bodyPr/>
          <a:lstStyle/>
          <a:p>
            <a:r>
              <a:rPr lang="en-US" sz="4400"/>
              <a:t>Stalin negotiated with both Germany and Great Britain. The Russo-German pact of August 1939 allowed Russia to occupy eastern Poland while Germany occupied the rest.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a:t>Germany and Great Britain</a:t>
            </a:r>
          </a:p>
        </p:txBody>
      </p:sp>
      <p:sp>
        <p:nvSpPr>
          <p:cNvPr id="26627" name="Rectangle 3"/>
          <p:cNvSpPr>
            <a:spLocks noGrp="1" noChangeArrowheads="1"/>
          </p:cNvSpPr>
          <p:nvPr>
            <p:ph type="body" idx="1"/>
          </p:nvPr>
        </p:nvSpPr>
        <p:spPr/>
        <p:txBody>
          <a:bodyPr/>
          <a:lstStyle/>
          <a:p>
            <a:r>
              <a:rPr lang="en-US" sz="4000"/>
              <a:t>On 22 June, 1941, Germany attacked her ally Russia without warning. Thus the unholy alliance between Nazism and Communism fell apart and Russia formed an alliance with Britain and the USA.</a:t>
            </a:r>
            <a:r>
              <a:rPr lang="en-US" sz="2800"/>
              <a:t>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a:t>Cold War begins</a:t>
            </a:r>
          </a:p>
        </p:txBody>
      </p:sp>
      <p:sp>
        <p:nvSpPr>
          <p:cNvPr id="27651" name="Rectangle 3"/>
          <p:cNvSpPr>
            <a:spLocks noGrp="1" noChangeArrowheads="1"/>
          </p:cNvSpPr>
          <p:nvPr>
            <p:ph type="body" idx="1"/>
          </p:nvPr>
        </p:nvSpPr>
        <p:spPr/>
        <p:txBody>
          <a:bodyPr/>
          <a:lstStyle/>
          <a:p>
            <a:r>
              <a:rPr lang="en-US" sz="4000"/>
              <a:t>The Tehran conference in 1943 presented the Soviet Union, Britain and America as allies. However, by the end of the Second World War, the Soviet Union became an enemy of its allies as the Cold War intensified.</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457200" y="1981200"/>
            <a:ext cx="7772400" cy="1143000"/>
          </a:xfrm>
        </p:spPr>
        <p:txBody>
          <a:bodyPr/>
          <a:lstStyle/>
          <a:p>
            <a:r>
              <a:rPr lang="en-US"/>
              <a:t> </a:t>
            </a:r>
            <a:r>
              <a:rPr lang="en-US" sz="2400">
                <a:solidFill>
                  <a:schemeClr val="tx1"/>
                </a:solidFill>
              </a:rPr>
              <a:t>  </a:t>
            </a:r>
            <a:r>
              <a:rPr lang="en-US" sz="4000">
                <a:solidFill>
                  <a:schemeClr val="tx1"/>
                </a:solidFill>
              </a:rPr>
              <a:t>Stalin Dies  </a:t>
            </a:r>
            <a:r>
              <a:rPr lang="en-US"/>
              <a:t>1954</a:t>
            </a:r>
          </a:p>
        </p:txBody>
      </p:sp>
      <p:sp>
        <p:nvSpPr>
          <p:cNvPr id="29699" name="Rectangle 3"/>
          <p:cNvSpPr>
            <a:spLocks noChangeArrowheads="1"/>
          </p:cNvSpPr>
          <p:nvPr/>
        </p:nvSpPr>
        <p:spPr bwMode="auto">
          <a:xfrm>
            <a:off x="0" y="2549525"/>
            <a:ext cx="9144000" cy="0"/>
          </a:xfrm>
          <a:prstGeom prst="rect">
            <a:avLst/>
          </a:prstGeom>
          <a:noFill/>
          <a:ln w="9525">
            <a:noFill/>
            <a:miter lim="800000"/>
            <a:headEnd/>
            <a:tailEnd/>
          </a:ln>
          <a:effectLst/>
        </p:spPr>
        <p:txBody>
          <a:bodyPr>
            <a:spAutoFit/>
          </a:bodyPr>
          <a:lstStyle/>
          <a:p>
            <a:endParaRPr lang="en-US"/>
          </a:p>
        </p:txBody>
      </p:sp>
      <p:sp>
        <p:nvSpPr>
          <p:cNvPr id="29705" name="Rectangle 9"/>
          <p:cNvSpPr>
            <a:spLocks noChangeArrowheads="1"/>
          </p:cNvSpPr>
          <p:nvPr/>
        </p:nvSpPr>
        <p:spPr bwMode="auto">
          <a:xfrm>
            <a:off x="0" y="1520825"/>
            <a:ext cx="9144000" cy="0"/>
          </a:xfrm>
          <a:prstGeom prst="rect">
            <a:avLst/>
          </a:prstGeom>
          <a:noFill/>
          <a:ln w="9525">
            <a:noFill/>
            <a:miter lim="800000"/>
            <a:headEnd/>
            <a:tailEnd/>
          </a:ln>
          <a:effectLst/>
        </p:spPr>
        <p:txBody>
          <a:bodyPr>
            <a:spAutoFit/>
          </a:bodyPr>
          <a:lstStyle/>
          <a:p>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ext Box 3"/>
          <p:cNvSpPr txBox="1">
            <a:spLocks noChangeArrowheads="1"/>
          </p:cNvSpPr>
          <p:nvPr/>
        </p:nvSpPr>
        <p:spPr bwMode="auto">
          <a:xfrm>
            <a:off x="0" y="4495800"/>
            <a:ext cx="9144000" cy="1631216"/>
          </a:xfrm>
          <a:prstGeom prst="rect">
            <a:avLst/>
          </a:prstGeom>
          <a:noFill/>
          <a:ln w="9525">
            <a:noFill/>
            <a:miter lim="800000"/>
            <a:headEnd/>
            <a:tailEnd/>
          </a:ln>
          <a:effectLst/>
        </p:spPr>
        <p:txBody>
          <a:bodyPr wrap="square">
            <a:spAutoFit/>
          </a:bodyPr>
          <a:lstStyle/>
          <a:p>
            <a:pPr algn="ctr">
              <a:spcBef>
                <a:spcPct val="50000"/>
              </a:spcBef>
            </a:pPr>
            <a:r>
              <a:rPr lang="en-US" sz="4000" b="1" dirty="0" smtClean="0">
                <a:latin typeface="Arial" pitchFamily="34" charset="0"/>
                <a:cs typeface="Arial" pitchFamily="34" charset="0"/>
              </a:rPr>
              <a:t>1917 OCTOBER REVOLUTION</a:t>
            </a:r>
            <a:endParaRPr lang="en-US" sz="4000" b="1" dirty="0">
              <a:latin typeface="Arial" pitchFamily="34" charset="0"/>
              <a:cs typeface="Arial" pitchFamily="34" charset="0"/>
            </a:endParaRPr>
          </a:p>
          <a:p>
            <a:pPr algn="ctr">
              <a:spcBef>
                <a:spcPct val="50000"/>
              </a:spcBef>
            </a:pPr>
            <a:r>
              <a:rPr lang="en-US" sz="4000" b="1" dirty="0" smtClean="0">
                <a:latin typeface="Arial" pitchFamily="34" charset="0"/>
                <a:cs typeface="Arial" pitchFamily="34" charset="0"/>
              </a:rPr>
              <a:t> Ended </a:t>
            </a:r>
            <a:r>
              <a:rPr lang="en-US" sz="4000" b="1" dirty="0">
                <a:latin typeface="Arial" pitchFamily="34" charset="0"/>
                <a:cs typeface="Arial" pitchFamily="34" charset="0"/>
              </a:rPr>
              <a:t>the Provisional Government</a:t>
            </a:r>
          </a:p>
        </p:txBody>
      </p:sp>
      <p:pic>
        <p:nvPicPr>
          <p:cNvPr id="4" name="Picture 3" descr="17October.jpg"/>
          <p:cNvPicPr>
            <a:picLocks noChangeAspect="1"/>
          </p:cNvPicPr>
          <p:nvPr/>
        </p:nvPicPr>
        <p:blipFill>
          <a:blip r:embed="rId2" cstate="print"/>
          <a:stretch>
            <a:fillRect/>
          </a:stretch>
        </p:blipFill>
        <p:spPr>
          <a:xfrm>
            <a:off x="1524000" y="457200"/>
            <a:ext cx="6515100" cy="3619500"/>
          </a:xfrm>
          <a:prstGeom prst="rect">
            <a:avLst/>
          </a:prstGeo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WordArt 4"/>
          <p:cNvSpPr>
            <a:spLocks noChangeArrowheads="1" noChangeShapeType="1" noTextEdit="1"/>
          </p:cNvSpPr>
          <p:nvPr/>
        </p:nvSpPr>
        <p:spPr bwMode="auto">
          <a:xfrm>
            <a:off x="3962400" y="609600"/>
            <a:ext cx="4552950" cy="1104900"/>
          </a:xfrm>
          <a:prstGeom prst="rect">
            <a:avLst/>
          </a:prstGeom>
        </p:spPr>
        <p:txBody>
          <a:bodyPr wrap="none" fromWordArt="1">
            <a:prstTxWarp prst="textPlain">
              <a:avLst>
                <a:gd name="adj" fmla="val 50000"/>
              </a:avLst>
            </a:prstTxWarp>
          </a:bodyPr>
          <a:lstStyle/>
          <a:p>
            <a:pPr algn="ctr"/>
            <a:r>
              <a:rPr lang="en-US" sz="3600" kern="10">
                <a:ln w="9525">
                  <a:solidFill>
                    <a:srgbClr val="000000"/>
                  </a:solidFill>
                  <a:round/>
                  <a:headEnd/>
                  <a:tailEnd/>
                </a:ln>
                <a:gradFill rotWithShape="0">
                  <a:gsLst>
                    <a:gs pos="0">
                      <a:srgbClr val="B20000"/>
                    </a:gs>
                    <a:gs pos="100000">
                      <a:srgbClr val="E5E01D"/>
                    </a:gs>
                  </a:gsLst>
                  <a:lin ang="5400000" scaled="1"/>
                </a:gradFill>
                <a:latin typeface="Arial Black"/>
              </a:rPr>
              <a:t>Historical Context</a:t>
            </a:r>
          </a:p>
        </p:txBody>
      </p:sp>
      <p:sp>
        <p:nvSpPr>
          <p:cNvPr id="21509" name="Text Box 5"/>
          <p:cNvSpPr txBox="1">
            <a:spLocks noChangeArrowheads="1"/>
          </p:cNvSpPr>
          <p:nvPr/>
        </p:nvSpPr>
        <p:spPr bwMode="auto">
          <a:xfrm>
            <a:off x="457200" y="3048000"/>
            <a:ext cx="4572000" cy="3378200"/>
          </a:xfrm>
          <a:prstGeom prst="rect">
            <a:avLst/>
          </a:prstGeom>
          <a:noFill/>
          <a:ln w="9525">
            <a:noFill/>
            <a:miter lim="800000"/>
            <a:headEnd/>
            <a:tailEnd/>
          </a:ln>
          <a:effectLst/>
        </p:spPr>
        <p:txBody>
          <a:bodyPr>
            <a:spAutoFit/>
          </a:bodyPr>
          <a:lstStyle/>
          <a:p>
            <a:pPr>
              <a:spcBef>
                <a:spcPct val="50000"/>
              </a:spcBef>
            </a:pPr>
            <a:r>
              <a:rPr lang="en-US">
                <a:solidFill>
                  <a:srgbClr val="FFFF66"/>
                </a:solidFill>
              </a:rPr>
              <a:t>Russian society in the early twentieth century had </a:t>
            </a:r>
            <a:r>
              <a:rPr lang="en-US" b="1">
                <a:solidFill>
                  <a:srgbClr val="FF3300"/>
                </a:solidFill>
              </a:rPr>
              <a:t>two</a:t>
            </a:r>
            <a:r>
              <a:rPr lang="en-US">
                <a:solidFill>
                  <a:srgbClr val="FFFF66"/>
                </a:solidFill>
              </a:rPr>
              <a:t> social classes:  a tiny minority (</a:t>
            </a:r>
            <a:r>
              <a:rPr lang="en-US" b="1">
                <a:solidFill>
                  <a:srgbClr val="FF3300"/>
                </a:solidFill>
              </a:rPr>
              <a:t>bourgeoisie</a:t>
            </a:r>
            <a:r>
              <a:rPr lang="en-US">
                <a:solidFill>
                  <a:srgbClr val="FFFF66"/>
                </a:solidFill>
              </a:rPr>
              <a:t>) controlled the country’s wealth.</a:t>
            </a:r>
          </a:p>
          <a:p>
            <a:pPr>
              <a:spcBef>
                <a:spcPct val="50000"/>
              </a:spcBef>
            </a:pPr>
            <a:r>
              <a:rPr lang="en-US">
                <a:solidFill>
                  <a:srgbClr val="FFFF66"/>
                </a:solidFill>
              </a:rPr>
              <a:t>The working class was called the</a:t>
            </a:r>
            <a:r>
              <a:rPr lang="en-US"/>
              <a:t> </a:t>
            </a:r>
            <a:r>
              <a:rPr lang="en-US" b="1">
                <a:solidFill>
                  <a:srgbClr val="FF3300"/>
                </a:solidFill>
              </a:rPr>
              <a:t>proletariat</a:t>
            </a:r>
            <a:r>
              <a:rPr lang="en-US">
                <a:solidFill>
                  <a:srgbClr val="FFFF66"/>
                </a:solidFill>
              </a:rPr>
              <a:t>.</a:t>
            </a:r>
          </a:p>
          <a:p>
            <a:pPr>
              <a:spcBef>
                <a:spcPct val="50000"/>
              </a:spcBef>
            </a:pPr>
            <a:endParaRPr lang="en-US">
              <a:solidFill>
                <a:srgbClr val="FFFF66"/>
              </a:solidFill>
            </a:endParaRPr>
          </a:p>
        </p:txBody>
      </p:sp>
      <p:sp>
        <p:nvSpPr>
          <p:cNvPr id="21511" name="AutoShape 7" descr="su-flag1"/>
          <p:cNvSpPr>
            <a:spLocks noChangeAspect="1" noChangeArrowheads="1"/>
          </p:cNvSpPr>
          <p:nvPr/>
        </p:nvSpPr>
        <p:spPr bwMode="auto">
          <a:xfrm>
            <a:off x="3703638" y="2840038"/>
            <a:ext cx="1736725" cy="1177925"/>
          </a:xfrm>
          <a:prstGeom prst="rect">
            <a:avLst/>
          </a:prstGeom>
          <a:noFill/>
        </p:spPr>
        <p:txBody>
          <a:bodyPr/>
          <a:lstStyle/>
          <a:p>
            <a:endParaRPr lang="en-US"/>
          </a:p>
        </p:txBody>
      </p:sp>
      <p:sp>
        <p:nvSpPr>
          <p:cNvPr id="21513" name="AutoShape 9" descr="su-flag1"/>
          <p:cNvSpPr>
            <a:spLocks noChangeAspect="1" noChangeArrowheads="1"/>
          </p:cNvSpPr>
          <p:nvPr/>
        </p:nvSpPr>
        <p:spPr bwMode="auto">
          <a:xfrm>
            <a:off x="3703638" y="2840038"/>
            <a:ext cx="1736725" cy="1177925"/>
          </a:xfrm>
          <a:prstGeom prst="rect">
            <a:avLst/>
          </a:prstGeom>
          <a:noFill/>
        </p:spPr>
        <p:txBody>
          <a:bodyPr/>
          <a:lstStyle/>
          <a:p>
            <a:endParaRPr lang="en-US"/>
          </a:p>
        </p:txBody>
      </p:sp>
      <p:sp>
        <p:nvSpPr>
          <p:cNvPr id="21515" name="AutoShape 11" descr="su-flag1"/>
          <p:cNvSpPr>
            <a:spLocks noChangeAspect="1" noChangeArrowheads="1"/>
          </p:cNvSpPr>
          <p:nvPr/>
        </p:nvSpPr>
        <p:spPr bwMode="auto">
          <a:xfrm>
            <a:off x="3703638" y="2840038"/>
            <a:ext cx="1736725" cy="1177925"/>
          </a:xfrm>
          <a:prstGeom prst="rect">
            <a:avLst/>
          </a:prstGeom>
          <a:noFill/>
        </p:spPr>
        <p:txBody>
          <a:bodyPr/>
          <a:lstStyle/>
          <a:p>
            <a:endParaRPr lang="en-US"/>
          </a:p>
        </p:txBody>
      </p:sp>
      <p:sp>
        <p:nvSpPr>
          <p:cNvPr id="21517" name="AutoShape 13" descr="su-flag1"/>
          <p:cNvSpPr>
            <a:spLocks noChangeAspect="1" noChangeArrowheads="1"/>
          </p:cNvSpPr>
          <p:nvPr/>
        </p:nvSpPr>
        <p:spPr bwMode="auto">
          <a:xfrm>
            <a:off x="3224213" y="2149475"/>
            <a:ext cx="2697162" cy="2560638"/>
          </a:xfrm>
          <a:prstGeom prst="rect">
            <a:avLst/>
          </a:prstGeom>
          <a:noFill/>
        </p:spPr>
        <p:txBody>
          <a:bodyPr/>
          <a:lstStyle/>
          <a:p>
            <a:endParaRPr lang="en-US"/>
          </a:p>
        </p:txBody>
      </p:sp>
      <p:sp>
        <p:nvSpPr>
          <p:cNvPr id="21519" name="AutoShape 15" descr="su-flag1"/>
          <p:cNvSpPr>
            <a:spLocks noChangeAspect="1" noChangeArrowheads="1"/>
          </p:cNvSpPr>
          <p:nvPr/>
        </p:nvSpPr>
        <p:spPr bwMode="auto">
          <a:xfrm>
            <a:off x="3224213" y="2149475"/>
            <a:ext cx="2697162" cy="2560638"/>
          </a:xfrm>
          <a:prstGeom prst="rect">
            <a:avLst/>
          </a:prstGeom>
          <a:noFill/>
        </p:spPr>
        <p:txBody>
          <a:bodyPr/>
          <a:lstStyle/>
          <a:p>
            <a:endParaRPr lang="en-US"/>
          </a:p>
        </p:txBody>
      </p:sp>
      <p:sp>
        <p:nvSpPr>
          <p:cNvPr id="21521" name="AutoShape 17" descr="su-flag1"/>
          <p:cNvSpPr>
            <a:spLocks noChangeAspect="1" noChangeArrowheads="1"/>
          </p:cNvSpPr>
          <p:nvPr/>
        </p:nvSpPr>
        <p:spPr bwMode="auto">
          <a:xfrm>
            <a:off x="3224213" y="2149475"/>
            <a:ext cx="2697162" cy="2560638"/>
          </a:xfrm>
          <a:prstGeom prst="rect">
            <a:avLst/>
          </a:prstGeom>
          <a:noFill/>
        </p:spPr>
        <p:txBody>
          <a:bodyPr/>
          <a:lstStyle/>
          <a:p>
            <a:endParaRPr lang="en-US"/>
          </a:p>
        </p:txBody>
      </p:sp>
      <p:pic>
        <p:nvPicPr>
          <p:cNvPr id="21522" name="Picture 18" descr="su-flag1"/>
          <p:cNvPicPr>
            <a:picLocks noChangeAspect="1" noChangeArrowheads="1" noCrop="1"/>
          </p:cNvPicPr>
          <p:nvPr/>
        </p:nvPicPr>
        <p:blipFill>
          <a:blip r:embed="rId2" cstate="print"/>
          <a:srcRect/>
          <a:stretch>
            <a:fillRect/>
          </a:stretch>
        </p:blipFill>
        <p:spPr bwMode="auto">
          <a:xfrm>
            <a:off x="533400" y="533400"/>
            <a:ext cx="2895600" cy="1963738"/>
          </a:xfrm>
          <a:prstGeom prst="rect">
            <a:avLst/>
          </a:prstGeom>
          <a:noFill/>
        </p:spPr>
      </p:pic>
      <p:sp>
        <p:nvSpPr>
          <p:cNvPr id="21524" name="AutoShape 20" descr="post"/>
          <p:cNvSpPr>
            <a:spLocks noChangeAspect="1" noChangeArrowheads="1"/>
          </p:cNvSpPr>
          <p:nvPr/>
        </p:nvSpPr>
        <p:spPr bwMode="auto">
          <a:xfrm>
            <a:off x="3725863" y="2314575"/>
            <a:ext cx="1692275" cy="2228850"/>
          </a:xfrm>
          <a:prstGeom prst="rect">
            <a:avLst/>
          </a:prstGeom>
          <a:noFill/>
        </p:spPr>
        <p:txBody>
          <a:bodyPr/>
          <a:lstStyle/>
          <a:p>
            <a:endParaRPr lang="en-US"/>
          </a:p>
        </p:txBody>
      </p:sp>
      <p:sp>
        <p:nvSpPr>
          <p:cNvPr id="21526" name="AutoShape 22" descr="post"/>
          <p:cNvSpPr>
            <a:spLocks noChangeAspect="1" noChangeArrowheads="1"/>
          </p:cNvSpPr>
          <p:nvPr/>
        </p:nvSpPr>
        <p:spPr bwMode="auto">
          <a:xfrm>
            <a:off x="3725863" y="2314575"/>
            <a:ext cx="1692275" cy="2228850"/>
          </a:xfrm>
          <a:prstGeom prst="rect">
            <a:avLst/>
          </a:prstGeom>
          <a:noFill/>
        </p:spPr>
        <p:txBody>
          <a:bodyPr/>
          <a:lstStyle/>
          <a:p>
            <a:endParaRPr lang="en-US"/>
          </a:p>
        </p:txBody>
      </p:sp>
      <p:pic>
        <p:nvPicPr>
          <p:cNvPr id="21529" name="Picture 25" descr="post"/>
          <p:cNvPicPr>
            <a:picLocks noChangeAspect="1" noChangeArrowheads="1"/>
          </p:cNvPicPr>
          <p:nvPr/>
        </p:nvPicPr>
        <p:blipFill>
          <a:blip r:embed="rId3" cstate="print"/>
          <a:srcRect/>
          <a:stretch>
            <a:fillRect/>
          </a:stretch>
        </p:blipFill>
        <p:spPr bwMode="auto">
          <a:xfrm>
            <a:off x="6072188" y="2819400"/>
            <a:ext cx="2546350" cy="3657600"/>
          </a:xfrm>
          <a:prstGeom prst="rect">
            <a:avLst/>
          </a:prstGeom>
          <a:noFill/>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AutoShape 3" descr="trotzkindex"/>
          <p:cNvSpPr>
            <a:spLocks noChangeAspect="1" noChangeArrowheads="1"/>
          </p:cNvSpPr>
          <p:nvPr/>
        </p:nvSpPr>
        <p:spPr bwMode="auto">
          <a:xfrm>
            <a:off x="571500" y="1035050"/>
            <a:ext cx="8001000" cy="4789488"/>
          </a:xfrm>
          <a:prstGeom prst="rect">
            <a:avLst/>
          </a:prstGeom>
          <a:noFill/>
        </p:spPr>
        <p:txBody>
          <a:bodyPr/>
          <a:lstStyle/>
          <a:p>
            <a:endParaRPr lang="en-US"/>
          </a:p>
        </p:txBody>
      </p:sp>
      <p:sp>
        <p:nvSpPr>
          <p:cNvPr id="22533" name="AutoShape 5" descr="trotzkindex"/>
          <p:cNvSpPr>
            <a:spLocks noChangeAspect="1" noChangeArrowheads="1"/>
          </p:cNvSpPr>
          <p:nvPr/>
        </p:nvSpPr>
        <p:spPr bwMode="auto">
          <a:xfrm>
            <a:off x="571500" y="1035050"/>
            <a:ext cx="8001000" cy="4789488"/>
          </a:xfrm>
          <a:prstGeom prst="rect">
            <a:avLst/>
          </a:prstGeom>
          <a:noFill/>
        </p:spPr>
        <p:txBody>
          <a:bodyPr/>
          <a:lstStyle/>
          <a:p>
            <a:endParaRPr lang="en-US"/>
          </a:p>
        </p:txBody>
      </p:sp>
      <p:sp>
        <p:nvSpPr>
          <p:cNvPr id="22535" name="AutoShape 7" descr="trotzkindex"/>
          <p:cNvSpPr>
            <a:spLocks noChangeAspect="1" noChangeArrowheads="1"/>
          </p:cNvSpPr>
          <p:nvPr/>
        </p:nvSpPr>
        <p:spPr bwMode="auto">
          <a:xfrm>
            <a:off x="571500" y="1035050"/>
            <a:ext cx="8001000" cy="4789488"/>
          </a:xfrm>
          <a:prstGeom prst="rect">
            <a:avLst/>
          </a:prstGeom>
          <a:noFill/>
        </p:spPr>
        <p:txBody>
          <a:bodyPr/>
          <a:lstStyle/>
          <a:p>
            <a:endParaRPr lang="en-US"/>
          </a:p>
        </p:txBody>
      </p:sp>
      <p:pic>
        <p:nvPicPr>
          <p:cNvPr id="22536" name="Picture 8" descr="trotzkindex"/>
          <p:cNvPicPr>
            <a:picLocks noChangeAspect="1" noChangeArrowheads="1"/>
          </p:cNvPicPr>
          <p:nvPr/>
        </p:nvPicPr>
        <p:blipFill>
          <a:blip r:embed="rId2" cstate="print"/>
          <a:srcRect/>
          <a:stretch>
            <a:fillRect/>
          </a:stretch>
        </p:blipFill>
        <p:spPr bwMode="auto">
          <a:xfrm>
            <a:off x="0" y="3200400"/>
            <a:ext cx="9144000" cy="3657600"/>
          </a:xfrm>
          <a:prstGeom prst="rect">
            <a:avLst/>
          </a:prstGeom>
          <a:noFill/>
        </p:spPr>
      </p:pic>
      <p:sp>
        <p:nvSpPr>
          <p:cNvPr id="22537" name="Text Box 9"/>
          <p:cNvSpPr txBox="1">
            <a:spLocks noChangeArrowheads="1"/>
          </p:cNvSpPr>
          <p:nvPr/>
        </p:nvSpPr>
        <p:spPr bwMode="auto">
          <a:xfrm>
            <a:off x="533400" y="533400"/>
            <a:ext cx="7924800" cy="2289175"/>
          </a:xfrm>
          <a:prstGeom prst="rect">
            <a:avLst/>
          </a:prstGeom>
          <a:noFill/>
          <a:ln w="9525">
            <a:noFill/>
            <a:miter lim="800000"/>
            <a:headEnd/>
            <a:tailEnd/>
          </a:ln>
          <a:effectLst/>
        </p:spPr>
        <p:txBody>
          <a:bodyPr>
            <a:spAutoFit/>
          </a:bodyPr>
          <a:lstStyle/>
          <a:p>
            <a:pPr>
              <a:spcBef>
                <a:spcPct val="50000"/>
              </a:spcBef>
            </a:pPr>
            <a:r>
              <a:rPr lang="en-US" sz="3600">
                <a:solidFill>
                  <a:srgbClr val="FFFF66"/>
                </a:solidFill>
              </a:rPr>
              <a:t>Communism</a:t>
            </a:r>
            <a:r>
              <a:rPr lang="en-US" sz="3600">
                <a:solidFill>
                  <a:schemeClr val="bg1"/>
                </a:solidFill>
              </a:rPr>
              <a:t> arose in Russia when the nation’s </a:t>
            </a:r>
            <a:r>
              <a:rPr lang="en-US" sz="3600">
                <a:solidFill>
                  <a:srgbClr val="FFFF66"/>
                </a:solidFill>
              </a:rPr>
              <a:t>workers</a:t>
            </a:r>
            <a:r>
              <a:rPr lang="en-US" sz="3600">
                <a:solidFill>
                  <a:schemeClr val="bg1"/>
                </a:solidFill>
              </a:rPr>
              <a:t> &amp; </a:t>
            </a:r>
            <a:r>
              <a:rPr lang="en-US" sz="3600">
                <a:solidFill>
                  <a:srgbClr val="FFFF66"/>
                </a:solidFill>
              </a:rPr>
              <a:t>peasants</a:t>
            </a:r>
            <a:r>
              <a:rPr lang="en-US" sz="3600">
                <a:solidFill>
                  <a:schemeClr val="bg1"/>
                </a:solidFill>
              </a:rPr>
              <a:t> rebelled against and overwhelmed the wealthy and powerful class of </a:t>
            </a:r>
            <a:r>
              <a:rPr lang="en-US" sz="3600">
                <a:solidFill>
                  <a:srgbClr val="FFFF66"/>
                </a:solidFill>
              </a:rPr>
              <a:t>capitalists</a:t>
            </a:r>
            <a:r>
              <a:rPr lang="en-US" sz="3600">
                <a:solidFill>
                  <a:schemeClr val="bg1"/>
                </a:solidFill>
              </a:rPr>
              <a:t> &amp; </a:t>
            </a:r>
            <a:r>
              <a:rPr lang="en-US" sz="3600">
                <a:solidFill>
                  <a:srgbClr val="FFFF66"/>
                </a:solidFill>
              </a:rPr>
              <a:t>aristocrats</a:t>
            </a:r>
            <a:r>
              <a:rPr lang="en-US" sz="3600">
                <a:solidFill>
                  <a:schemeClr val="bg1"/>
                </a:solidFill>
              </a:rPr>
              <a:t>.</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commanif42k"/>
          <p:cNvPicPr>
            <a:picLocks noChangeAspect="1" noChangeArrowheads="1"/>
          </p:cNvPicPr>
          <p:nvPr/>
        </p:nvPicPr>
        <p:blipFill>
          <a:blip r:embed="rId2" cstate="print"/>
          <a:srcRect/>
          <a:stretch>
            <a:fillRect/>
          </a:stretch>
        </p:blipFill>
        <p:spPr bwMode="auto">
          <a:xfrm>
            <a:off x="0" y="3463925"/>
            <a:ext cx="9144000" cy="3048000"/>
          </a:xfrm>
          <a:prstGeom prst="rect">
            <a:avLst/>
          </a:prstGeom>
          <a:noFill/>
        </p:spPr>
      </p:pic>
      <p:sp>
        <p:nvSpPr>
          <p:cNvPr id="23556" name="Text Box 4"/>
          <p:cNvSpPr txBox="1">
            <a:spLocks noChangeArrowheads="1"/>
          </p:cNvSpPr>
          <p:nvPr/>
        </p:nvSpPr>
        <p:spPr bwMode="auto">
          <a:xfrm>
            <a:off x="1981200" y="3581400"/>
            <a:ext cx="3505200" cy="457200"/>
          </a:xfrm>
          <a:prstGeom prst="rect">
            <a:avLst/>
          </a:prstGeom>
          <a:solidFill>
            <a:srgbClr val="260000"/>
          </a:solidFill>
          <a:ln w="9525">
            <a:noFill/>
            <a:miter lim="800000"/>
            <a:headEnd/>
            <a:tailEnd/>
          </a:ln>
          <a:effectLst/>
        </p:spPr>
        <p:txBody>
          <a:bodyPr>
            <a:spAutoFit/>
          </a:bodyPr>
          <a:lstStyle/>
          <a:p>
            <a:pPr>
              <a:spcBef>
                <a:spcPct val="50000"/>
              </a:spcBef>
            </a:pPr>
            <a:endParaRPr lang="en-US"/>
          </a:p>
        </p:txBody>
      </p:sp>
      <p:sp>
        <p:nvSpPr>
          <p:cNvPr id="23557" name="Text Box 5"/>
          <p:cNvSpPr txBox="1">
            <a:spLocks noChangeArrowheads="1"/>
          </p:cNvSpPr>
          <p:nvPr/>
        </p:nvSpPr>
        <p:spPr bwMode="auto">
          <a:xfrm>
            <a:off x="1828800" y="3352800"/>
            <a:ext cx="1981200" cy="457200"/>
          </a:xfrm>
          <a:prstGeom prst="rect">
            <a:avLst/>
          </a:prstGeom>
          <a:solidFill>
            <a:srgbClr val="260000"/>
          </a:solidFill>
          <a:ln w="9525">
            <a:noFill/>
            <a:miter lim="800000"/>
            <a:headEnd/>
            <a:tailEnd/>
          </a:ln>
          <a:effectLst/>
        </p:spPr>
        <p:txBody>
          <a:bodyPr>
            <a:spAutoFit/>
          </a:bodyPr>
          <a:lstStyle/>
          <a:p>
            <a:pPr>
              <a:spcBef>
                <a:spcPct val="50000"/>
              </a:spcBef>
            </a:pPr>
            <a:endParaRPr lang="en-US"/>
          </a:p>
        </p:txBody>
      </p:sp>
      <p:sp>
        <p:nvSpPr>
          <p:cNvPr id="23558" name="Text Box 6"/>
          <p:cNvSpPr txBox="1">
            <a:spLocks noChangeArrowheads="1"/>
          </p:cNvSpPr>
          <p:nvPr/>
        </p:nvSpPr>
        <p:spPr bwMode="auto">
          <a:xfrm>
            <a:off x="2590800" y="3733800"/>
            <a:ext cx="3505200" cy="457200"/>
          </a:xfrm>
          <a:prstGeom prst="rect">
            <a:avLst/>
          </a:prstGeom>
          <a:solidFill>
            <a:srgbClr val="260000"/>
          </a:solidFill>
          <a:ln w="9525">
            <a:noFill/>
            <a:miter lim="800000"/>
            <a:headEnd/>
            <a:tailEnd/>
          </a:ln>
          <a:effectLst/>
        </p:spPr>
        <p:txBody>
          <a:bodyPr>
            <a:spAutoFit/>
          </a:bodyPr>
          <a:lstStyle/>
          <a:p>
            <a:pPr>
              <a:spcBef>
                <a:spcPct val="50000"/>
              </a:spcBef>
            </a:pPr>
            <a:endParaRPr lang="en-US"/>
          </a:p>
        </p:txBody>
      </p:sp>
      <p:sp>
        <p:nvSpPr>
          <p:cNvPr id="23559" name="Text Box 7"/>
          <p:cNvSpPr txBox="1">
            <a:spLocks noChangeArrowheads="1"/>
          </p:cNvSpPr>
          <p:nvPr/>
        </p:nvSpPr>
        <p:spPr bwMode="auto">
          <a:xfrm>
            <a:off x="3352800" y="4038600"/>
            <a:ext cx="3048000" cy="457200"/>
          </a:xfrm>
          <a:prstGeom prst="rect">
            <a:avLst/>
          </a:prstGeom>
          <a:solidFill>
            <a:srgbClr val="260000"/>
          </a:solidFill>
          <a:ln w="9525">
            <a:noFill/>
            <a:miter lim="800000"/>
            <a:headEnd/>
            <a:tailEnd/>
          </a:ln>
          <a:effectLst/>
        </p:spPr>
        <p:txBody>
          <a:bodyPr>
            <a:spAutoFit/>
          </a:bodyPr>
          <a:lstStyle/>
          <a:p>
            <a:pPr>
              <a:spcBef>
                <a:spcPct val="50000"/>
              </a:spcBef>
            </a:pPr>
            <a:endParaRPr lang="en-US"/>
          </a:p>
        </p:txBody>
      </p:sp>
      <p:sp>
        <p:nvSpPr>
          <p:cNvPr id="23560" name="Text Box 8"/>
          <p:cNvSpPr txBox="1">
            <a:spLocks noChangeArrowheads="1"/>
          </p:cNvSpPr>
          <p:nvPr/>
        </p:nvSpPr>
        <p:spPr bwMode="auto">
          <a:xfrm>
            <a:off x="3505200" y="3429000"/>
            <a:ext cx="3048000" cy="457200"/>
          </a:xfrm>
          <a:prstGeom prst="rect">
            <a:avLst/>
          </a:prstGeom>
          <a:solidFill>
            <a:srgbClr val="260000"/>
          </a:solidFill>
          <a:ln w="9525">
            <a:noFill/>
            <a:miter lim="800000"/>
            <a:headEnd/>
            <a:tailEnd/>
          </a:ln>
          <a:effectLst/>
        </p:spPr>
        <p:txBody>
          <a:bodyPr>
            <a:spAutoFit/>
          </a:bodyPr>
          <a:lstStyle/>
          <a:p>
            <a:pPr>
              <a:spcBef>
                <a:spcPct val="50000"/>
              </a:spcBef>
            </a:pPr>
            <a:endParaRPr lang="en-US"/>
          </a:p>
        </p:txBody>
      </p:sp>
      <p:sp>
        <p:nvSpPr>
          <p:cNvPr id="23561" name="Text Box 9"/>
          <p:cNvSpPr txBox="1">
            <a:spLocks noChangeArrowheads="1"/>
          </p:cNvSpPr>
          <p:nvPr/>
        </p:nvSpPr>
        <p:spPr bwMode="auto">
          <a:xfrm>
            <a:off x="5029200" y="4191000"/>
            <a:ext cx="1066800" cy="457200"/>
          </a:xfrm>
          <a:prstGeom prst="rect">
            <a:avLst/>
          </a:prstGeom>
          <a:solidFill>
            <a:srgbClr val="260000"/>
          </a:solidFill>
          <a:ln w="9525">
            <a:noFill/>
            <a:miter lim="800000"/>
            <a:headEnd/>
            <a:tailEnd/>
          </a:ln>
          <a:effectLst/>
        </p:spPr>
        <p:txBody>
          <a:bodyPr>
            <a:spAutoFit/>
          </a:bodyPr>
          <a:lstStyle/>
          <a:p>
            <a:pPr>
              <a:spcBef>
                <a:spcPct val="50000"/>
              </a:spcBef>
            </a:pPr>
            <a:endParaRPr lang="en-US"/>
          </a:p>
        </p:txBody>
      </p:sp>
      <p:sp>
        <p:nvSpPr>
          <p:cNvPr id="23562" name="Text Box 10"/>
          <p:cNvSpPr txBox="1">
            <a:spLocks noChangeArrowheads="1"/>
          </p:cNvSpPr>
          <p:nvPr/>
        </p:nvSpPr>
        <p:spPr bwMode="auto">
          <a:xfrm>
            <a:off x="5867400" y="4343400"/>
            <a:ext cx="304800" cy="457200"/>
          </a:xfrm>
          <a:prstGeom prst="rect">
            <a:avLst/>
          </a:prstGeom>
          <a:solidFill>
            <a:srgbClr val="260000"/>
          </a:solidFill>
          <a:ln w="9525">
            <a:noFill/>
            <a:miter lim="800000"/>
            <a:headEnd/>
            <a:tailEnd/>
          </a:ln>
          <a:effectLst/>
        </p:spPr>
        <p:txBody>
          <a:bodyPr>
            <a:spAutoFit/>
          </a:bodyPr>
          <a:lstStyle/>
          <a:p>
            <a:pPr>
              <a:spcBef>
                <a:spcPct val="50000"/>
              </a:spcBef>
            </a:pPr>
            <a:endParaRPr lang="en-US"/>
          </a:p>
        </p:txBody>
      </p:sp>
      <p:sp>
        <p:nvSpPr>
          <p:cNvPr id="23563" name="Text Box 11"/>
          <p:cNvSpPr txBox="1">
            <a:spLocks noChangeArrowheads="1"/>
          </p:cNvSpPr>
          <p:nvPr/>
        </p:nvSpPr>
        <p:spPr bwMode="auto">
          <a:xfrm>
            <a:off x="5334000" y="4267200"/>
            <a:ext cx="228600" cy="457200"/>
          </a:xfrm>
          <a:prstGeom prst="rect">
            <a:avLst/>
          </a:prstGeom>
          <a:solidFill>
            <a:srgbClr val="260000"/>
          </a:solidFill>
          <a:ln w="9525">
            <a:noFill/>
            <a:miter lim="800000"/>
            <a:headEnd/>
            <a:tailEnd/>
          </a:ln>
          <a:effectLst/>
        </p:spPr>
        <p:txBody>
          <a:bodyPr>
            <a:spAutoFit/>
          </a:bodyPr>
          <a:lstStyle/>
          <a:p>
            <a:pPr>
              <a:spcBef>
                <a:spcPct val="50000"/>
              </a:spcBef>
            </a:pPr>
            <a:endParaRPr lang="en-US"/>
          </a:p>
        </p:txBody>
      </p:sp>
      <p:sp>
        <p:nvSpPr>
          <p:cNvPr id="23564" name="WordArt 12"/>
          <p:cNvSpPr>
            <a:spLocks noChangeArrowheads="1" noChangeShapeType="1" noTextEdit="1"/>
          </p:cNvSpPr>
          <p:nvPr/>
        </p:nvSpPr>
        <p:spPr bwMode="auto">
          <a:xfrm>
            <a:off x="1752600" y="838200"/>
            <a:ext cx="5905500" cy="1981200"/>
          </a:xfrm>
          <a:prstGeom prst="rect">
            <a:avLst/>
          </a:prstGeom>
        </p:spPr>
        <p:txBody>
          <a:bodyPr wrap="none" fromWordArt="1">
            <a:prstTxWarp prst="textPlain">
              <a:avLst>
                <a:gd name="adj" fmla="val 50000"/>
              </a:avLst>
            </a:prstTxWarp>
          </a:bodyPr>
          <a:lstStyle/>
          <a:p>
            <a:pPr algn="ctr"/>
            <a:r>
              <a:rPr lang="en-US" sz="3600" kern="10">
                <a:ln w="9525">
                  <a:solidFill>
                    <a:srgbClr val="000000"/>
                  </a:solidFill>
                  <a:round/>
                  <a:headEnd/>
                  <a:tailEnd/>
                </a:ln>
                <a:solidFill>
                  <a:srgbClr val="FFFFFF"/>
                </a:solidFill>
                <a:latin typeface="Arial Black"/>
              </a:rPr>
              <a:t>This was based</a:t>
            </a:r>
          </a:p>
          <a:p>
            <a:pPr algn="ctr"/>
            <a:r>
              <a:rPr lang="en-US" sz="3600" kern="10">
                <a:ln w="9525">
                  <a:solidFill>
                    <a:srgbClr val="000000"/>
                  </a:solidFill>
                  <a:round/>
                  <a:headEnd/>
                  <a:tailEnd/>
                </a:ln>
                <a:solidFill>
                  <a:srgbClr val="FFFFFF"/>
                </a:solidFill>
                <a:latin typeface="Arial Black"/>
              </a:rPr>
              <a:t>on Karl Marx and his</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9" name="Picture 3" descr="workers"/>
          <p:cNvPicPr>
            <a:picLocks noChangeAspect="1" noChangeArrowheads="1"/>
          </p:cNvPicPr>
          <p:nvPr/>
        </p:nvPicPr>
        <p:blipFill>
          <a:blip r:embed="rId2" cstate="print"/>
          <a:srcRect/>
          <a:stretch>
            <a:fillRect/>
          </a:stretch>
        </p:blipFill>
        <p:spPr bwMode="auto">
          <a:xfrm>
            <a:off x="4343400" y="838200"/>
            <a:ext cx="4000500" cy="5360988"/>
          </a:xfrm>
          <a:prstGeom prst="rect">
            <a:avLst/>
          </a:prstGeom>
          <a:noFill/>
        </p:spPr>
      </p:pic>
      <p:sp>
        <p:nvSpPr>
          <p:cNvPr id="24580" name="Text Box 4"/>
          <p:cNvSpPr txBox="1">
            <a:spLocks noChangeArrowheads="1"/>
          </p:cNvSpPr>
          <p:nvPr/>
        </p:nvSpPr>
        <p:spPr bwMode="auto">
          <a:xfrm>
            <a:off x="7315200" y="5105400"/>
            <a:ext cx="685800" cy="457200"/>
          </a:xfrm>
          <a:prstGeom prst="rect">
            <a:avLst/>
          </a:prstGeom>
          <a:solidFill>
            <a:srgbClr val="260000"/>
          </a:solidFill>
          <a:ln w="9525">
            <a:noFill/>
            <a:miter lim="800000"/>
            <a:headEnd/>
            <a:tailEnd/>
          </a:ln>
          <a:effectLst/>
        </p:spPr>
        <p:txBody>
          <a:bodyPr>
            <a:spAutoFit/>
          </a:bodyPr>
          <a:lstStyle/>
          <a:p>
            <a:pPr>
              <a:spcBef>
                <a:spcPct val="50000"/>
              </a:spcBef>
            </a:pPr>
            <a:endParaRPr lang="en-US"/>
          </a:p>
        </p:txBody>
      </p:sp>
      <p:sp>
        <p:nvSpPr>
          <p:cNvPr id="24581" name="Text Box 5"/>
          <p:cNvSpPr txBox="1">
            <a:spLocks noChangeArrowheads="1"/>
          </p:cNvSpPr>
          <p:nvPr/>
        </p:nvSpPr>
        <p:spPr bwMode="auto">
          <a:xfrm>
            <a:off x="7315200" y="5334000"/>
            <a:ext cx="685800" cy="457200"/>
          </a:xfrm>
          <a:prstGeom prst="rect">
            <a:avLst/>
          </a:prstGeom>
          <a:solidFill>
            <a:srgbClr val="260000"/>
          </a:solidFill>
          <a:ln w="9525">
            <a:noFill/>
            <a:miter lim="800000"/>
            <a:headEnd/>
            <a:tailEnd/>
          </a:ln>
          <a:effectLst/>
        </p:spPr>
        <p:txBody>
          <a:bodyPr>
            <a:spAutoFit/>
          </a:bodyPr>
          <a:lstStyle/>
          <a:p>
            <a:pPr>
              <a:spcBef>
                <a:spcPct val="50000"/>
              </a:spcBef>
            </a:pPr>
            <a:endParaRPr lang="en-US"/>
          </a:p>
        </p:txBody>
      </p:sp>
      <p:sp>
        <p:nvSpPr>
          <p:cNvPr id="24582" name="Text Box 6"/>
          <p:cNvSpPr txBox="1">
            <a:spLocks noChangeArrowheads="1"/>
          </p:cNvSpPr>
          <p:nvPr/>
        </p:nvSpPr>
        <p:spPr bwMode="auto">
          <a:xfrm>
            <a:off x="4419600" y="4038600"/>
            <a:ext cx="184150" cy="457200"/>
          </a:xfrm>
          <a:prstGeom prst="rect">
            <a:avLst/>
          </a:prstGeom>
          <a:solidFill>
            <a:srgbClr val="260000"/>
          </a:solidFill>
          <a:ln w="9525">
            <a:noFill/>
            <a:miter lim="800000"/>
            <a:headEnd/>
            <a:tailEnd/>
          </a:ln>
          <a:effectLst/>
        </p:spPr>
        <p:txBody>
          <a:bodyPr>
            <a:spAutoFit/>
          </a:bodyPr>
          <a:lstStyle/>
          <a:p>
            <a:pPr>
              <a:spcBef>
                <a:spcPct val="50000"/>
              </a:spcBef>
            </a:pPr>
            <a:endParaRPr lang="en-US"/>
          </a:p>
        </p:txBody>
      </p:sp>
      <p:sp>
        <p:nvSpPr>
          <p:cNvPr id="24583" name="WordArt 7"/>
          <p:cNvSpPr>
            <a:spLocks noChangeArrowheads="1" noChangeShapeType="1" noTextEdit="1"/>
          </p:cNvSpPr>
          <p:nvPr/>
        </p:nvSpPr>
        <p:spPr bwMode="auto">
          <a:xfrm>
            <a:off x="381000" y="1447800"/>
            <a:ext cx="3648075" cy="1295400"/>
          </a:xfrm>
          <a:prstGeom prst="rect">
            <a:avLst/>
          </a:prstGeom>
        </p:spPr>
        <p:txBody>
          <a:bodyPr wrap="none" fromWordArt="1">
            <a:prstTxWarp prst="textPlain">
              <a:avLst>
                <a:gd name="adj" fmla="val 50000"/>
              </a:avLst>
            </a:prstTxWarp>
          </a:bodyPr>
          <a:lstStyle/>
          <a:p>
            <a:pPr algn="ctr"/>
            <a:r>
              <a:rPr lang="en-US" sz="3600" kern="10">
                <a:ln w="9525">
                  <a:solidFill>
                    <a:srgbClr val="000000"/>
                  </a:solidFill>
                  <a:round/>
                  <a:headEnd/>
                  <a:tailEnd/>
                </a:ln>
                <a:solidFill>
                  <a:srgbClr val="260000"/>
                </a:solidFill>
                <a:latin typeface="Arial Black"/>
              </a:rPr>
              <a:t>The call for</a:t>
            </a:r>
          </a:p>
          <a:p>
            <a:pPr algn="ctr"/>
            <a:r>
              <a:rPr lang="en-US" sz="3600" kern="10">
                <a:ln w="9525">
                  <a:solidFill>
                    <a:srgbClr val="000000"/>
                  </a:solidFill>
                  <a:round/>
                  <a:headEnd/>
                  <a:tailEnd/>
                </a:ln>
                <a:solidFill>
                  <a:srgbClr val="260000"/>
                </a:solidFill>
                <a:latin typeface="Arial Black"/>
              </a:rPr>
              <a:t>action was . . .</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3" name="Picture 3" descr="2002nich2"/>
          <p:cNvPicPr>
            <a:picLocks noChangeAspect="1" noChangeArrowheads="1"/>
          </p:cNvPicPr>
          <p:nvPr/>
        </p:nvPicPr>
        <p:blipFill>
          <a:blip r:embed="rId2" cstate="print"/>
          <a:srcRect t="4445"/>
          <a:stretch>
            <a:fillRect/>
          </a:stretch>
        </p:blipFill>
        <p:spPr bwMode="auto">
          <a:xfrm>
            <a:off x="0" y="0"/>
            <a:ext cx="5491163" cy="6858000"/>
          </a:xfrm>
          <a:prstGeom prst="rect">
            <a:avLst/>
          </a:prstGeom>
          <a:noFill/>
        </p:spPr>
      </p:pic>
      <p:sp>
        <p:nvSpPr>
          <p:cNvPr id="25604" name="WordArt 4"/>
          <p:cNvSpPr>
            <a:spLocks noChangeArrowheads="1" noChangeShapeType="1" noTextEdit="1"/>
          </p:cNvSpPr>
          <p:nvPr/>
        </p:nvSpPr>
        <p:spPr bwMode="auto">
          <a:xfrm>
            <a:off x="5562600" y="685800"/>
            <a:ext cx="3581400" cy="5486400"/>
          </a:xfrm>
          <a:prstGeom prst="rect">
            <a:avLst/>
          </a:prstGeom>
        </p:spPr>
        <p:txBody>
          <a:bodyPr wrap="none" fromWordArt="1">
            <a:prstTxWarp prst="textPlain">
              <a:avLst>
                <a:gd name="adj" fmla="val 50000"/>
              </a:avLst>
            </a:prstTxWarp>
          </a:bodyPr>
          <a:lstStyle/>
          <a:p>
            <a:pPr algn="ctr"/>
            <a:r>
              <a:rPr lang="en-US" sz="4800" kern="10">
                <a:ln w="9525">
                  <a:solidFill>
                    <a:srgbClr val="000000"/>
                  </a:solidFill>
                  <a:round/>
                  <a:headEnd/>
                  <a:tailEnd/>
                </a:ln>
                <a:solidFill>
                  <a:srgbClr val="6B04C8"/>
                </a:solidFill>
                <a:latin typeface="Arial Black"/>
              </a:rPr>
              <a:t>Tsar Nicholas II,</a:t>
            </a:r>
          </a:p>
          <a:p>
            <a:pPr algn="ctr"/>
            <a:r>
              <a:rPr lang="en-US" sz="4800" kern="10">
                <a:ln w="9525">
                  <a:solidFill>
                    <a:srgbClr val="000000"/>
                  </a:solidFill>
                  <a:round/>
                  <a:headEnd/>
                  <a:tailEnd/>
                </a:ln>
                <a:solidFill>
                  <a:srgbClr val="6B04C8"/>
                </a:solidFill>
                <a:latin typeface="Arial Black"/>
              </a:rPr>
              <a:t>monarch of Russia,</a:t>
            </a:r>
          </a:p>
          <a:p>
            <a:pPr algn="ctr"/>
            <a:r>
              <a:rPr lang="en-US" sz="4800" kern="10">
                <a:ln w="9525">
                  <a:solidFill>
                    <a:srgbClr val="000000"/>
                  </a:solidFill>
                  <a:round/>
                  <a:headEnd/>
                  <a:tailEnd/>
                </a:ln>
                <a:solidFill>
                  <a:srgbClr val="6B04C8"/>
                </a:solidFill>
                <a:latin typeface="Arial Black"/>
              </a:rPr>
              <a:t>was forced</a:t>
            </a:r>
          </a:p>
          <a:p>
            <a:pPr algn="ctr"/>
            <a:r>
              <a:rPr lang="en-US" sz="4800" kern="10">
                <a:ln w="9525">
                  <a:solidFill>
                    <a:srgbClr val="000000"/>
                  </a:solidFill>
                  <a:round/>
                  <a:headEnd/>
                  <a:tailEnd/>
                </a:ln>
                <a:solidFill>
                  <a:srgbClr val="6B04C8"/>
                </a:solidFill>
                <a:latin typeface="Arial Black"/>
              </a:rPr>
              <a:t> to abdicate</a:t>
            </a:r>
          </a:p>
          <a:p>
            <a:pPr algn="ctr"/>
            <a:r>
              <a:rPr lang="en-US" sz="4800" kern="10">
                <a:ln w="9525">
                  <a:solidFill>
                    <a:srgbClr val="000000"/>
                  </a:solidFill>
                  <a:round/>
                  <a:headEnd/>
                  <a:tailEnd/>
                </a:ln>
                <a:solidFill>
                  <a:srgbClr val="6B04C8"/>
                </a:solidFill>
                <a:latin typeface="Arial Black"/>
              </a:rPr>
              <a:t>the throne.</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WordArt 4"/>
          <p:cNvSpPr>
            <a:spLocks noChangeArrowheads="1" noChangeShapeType="1" noTextEdit="1"/>
          </p:cNvSpPr>
          <p:nvPr/>
        </p:nvSpPr>
        <p:spPr bwMode="auto">
          <a:xfrm>
            <a:off x="3505200" y="685800"/>
            <a:ext cx="5105400" cy="4419600"/>
          </a:xfrm>
          <a:prstGeom prst="rect">
            <a:avLst/>
          </a:prstGeom>
        </p:spPr>
        <p:txBody>
          <a:bodyPr wrap="none" fromWordArt="1">
            <a:prstTxWarp prst="textPlain">
              <a:avLst>
                <a:gd name="adj" fmla="val 50000"/>
              </a:avLst>
            </a:prstTxWarp>
          </a:bodyPr>
          <a:lstStyle/>
          <a:p>
            <a:pPr algn="ctr"/>
            <a:r>
              <a:rPr lang="en-US" sz="3600" kern="10">
                <a:ln w="9525">
                  <a:solidFill>
                    <a:srgbClr val="000000"/>
                  </a:solidFill>
                  <a:round/>
                  <a:headEnd/>
                  <a:tailEnd/>
                </a:ln>
                <a:solidFill>
                  <a:srgbClr val="A80000"/>
                </a:solidFill>
                <a:latin typeface="Arial Black"/>
              </a:rPr>
              <a:t>His daughter,</a:t>
            </a:r>
          </a:p>
          <a:p>
            <a:pPr algn="ctr"/>
            <a:r>
              <a:rPr lang="en-US" sz="3600" kern="10">
                <a:ln w="9525">
                  <a:solidFill>
                    <a:srgbClr val="000000"/>
                  </a:solidFill>
                  <a:round/>
                  <a:headEnd/>
                  <a:tailEnd/>
                </a:ln>
                <a:solidFill>
                  <a:srgbClr val="A80000"/>
                </a:solidFill>
                <a:latin typeface="Arial Black"/>
              </a:rPr>
              <a:t>Anastasia, was</a:t>
            </a:r>
          </a:p>
          <a:p>
            <a:pPr algn="ctr"/>
            <a:r>
              <a:rPr lang="en-US" sz="3600" kern="10">
                <a:ln w="9525">
                  <a:solidFill>
                    <a:srgbClr val="000000"/>
                  </a:solidFill>
                  <a:round/>
                  <a:headEnd/>
                  <a:tailEnd/>
                </a:ln>
                <a:solidFill>
                  <a:srgbClr val="A80000"/>
                </a:solidFill>
                <a:latin typeface="Arial Black"/>
              </a:rPr>
              <a:t>lost.</a:t>
            </a:r>
          </a:p>
        </p:txBody>
      </p:sp>
      <p:pic>
        <p:nvPicPr>
          <p:cNvPr id="26638" name="Picture 14" descr="anastasia"/>
          <p:cNvPicPr>
            <a:picLocks noChangeAspect="1" noChangeArrowheads="1"/>
          </p:cNvPicPr>
          <p:nvPr/>
        </p:nvPicPr>
        <p:blipFill>
          <a:blip r:embed="rId2" cstate="print">
            <a:lum bright="12000"/>
          </a:blip>
          <a:srcRect/>
          <a:stretch>
            <a:fillRect/>
          </a:stretch>
        </p:blipFill>
        <p:spPr bwMode="auto">
          <a:xfrm>
            <a:off x="0" y="2590800"/>
            <a:ext cx="3044825" cy="4267200"/>
          </a:xfrm>
          <a:prstGeom prst="rect">
            <a:avLst/>
          </a:prstGeom>
          <a:noFill/>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1" name="Picture 3" descr="Stylised profile of Lenin - 230*275*16"/>
          <p:cNvPicPr>
            <a:picLocks noChangeAspect="1" noChangeArrowheads="1"/>
          </p:cNvPicPr>
          <p:nvPr/>
        </p:nvPicPr>
        <p:blipFill>
          <a:blip r:embed="rId2" cstate="print"/>
          <a:srcRect/>
          <a:stretch>
            <a:fillRect/>
          </a:stretch>
        </p:blipFill>
        <p:spPr bwMode="auto">
          <a:xfrm>
            <a:off x="5076825" y="2133600"/>
            <a:ext cx="3648075" cy="4362450"/>
          </a:xfrm>
          <a:prstGeom prst="rect">
            <a:avLst/>
          </a:prstGeom>
          <a:noFill/>
        </p:spPr>
      </p:pic>
      <p:sp>
        <p:nvSpPr>
          <p:cNvPr id="27652" name="WordArt 4"/>
          <p:cNvSpPr>
            <a:spLocks noChangeArrowheads="1" noChangeShapeType="1" noTextEdit="1"/>
          </p:cNvSpPr>
          <p:nvPr/>
        </p:nvSpPr>
        <p:spPr bwMode="auto">
          <a:xfrm>
            <a:off x="228600" y="381000"/>
            <a:ext cx="6619875" cy="3733800"/>
          </a:xfrm>
          <a:prstGeom prst="rect">
            <a:avLst/>
          </a:prstGeom>
        </p:spPr>
        <p:txBody>
          <a:bodyPr wrap="none" fromWordArt="1">
            <a:prstTxWarp prst="textPlain">
              <a:avLst>
                <a:gd name="adj" fmla="val 50000"/>
              </a:avLst>
            </a:prstTxWarp>
          </a:bodyPr>
          <a:lstStyle/>
          <a:p>
            <a:pPr algn="ctr"/>
            <a:r>
              <a:rPr lang="en-US" sz="3600" kern="10">
                <a:ln w="9525">
                  <a:solidFill>
                    <a:srgbClr val="000000"/>
                  </a:solidFill>
                  <a:round/>
                  <a:headEnd/>
                  <a:tailEnd/>
                </a:ln>
                <a:gradFill rotWithShape="0">
                  <a:gsLst>
                    <a:gs pos="0">
                      <a:srgbClr val="FF3300"/>
                    </a:gs>
                    <a:gs pos="100000">
                      <a:srgbClr val="FFFF66"/>
                    </a:gs>
                  </a:gsLst>
                  <a:path path="rect">
                    <a:fillToRect l="50000" t="50000" r="50000" b="50000"/>
                  </a:path>
                </a:gradFill>
                <a:latin typeface="Arial Black"/>
              </a:rPr>
              <a:t>Lenin, a Russian</a:t>
            </a:r>
          </a:p>
          <a:p>
            <a:pPr algn="ctr"/>
            <a:r>
              <a:rPr lang="en-US" sz="3600" kern="10">
                <a:ln w="9525">
                  <a:solidFill>
                    <a:srgbClr val="000000"/>
                  </a:solidFill>
                  <a:round/>
                  <a:headEnd/>
                  <a:tailEnd/>
                </a:ln>
                <a:gradFill rotWithShape="0">
                  <a:gsLst>
                    <a:gs pos="0">
                      <a:srgbClr val="FF3300"/>
                    </a:gs>
                    <a:gs pos="100000">
                      <a:srgbClr val="FFFF66"/>
                    </a:gs>
                  </a:gsLst>
                  <a:path path="rect">
                    <a:fillToRect l="50000" t="50000" r="50000" b="50000"/>
                  </a:path>
                </a:gradFill>
                <a:latin typeface="Arial Black"/>
              </a:rPr>
              <a:t> revolutionary,</a:t>
            </a:r>
          </a:p>
          <a:p>
            <a:pPr algn="ctr"/>
            <a:r>
              <a:rPr lang="en-US" sz="3600" kern="10">
                <a:ln w="9525">
                  <a:solidFill>
                    <a:srgbClr val="000000"/>
                  </a:solidFill>
                  <a:round/>
                  <a:headEnd/>
                  <a:tailEnd/>
                </a:ln>
                <a:gradFill rotWithShape="0">
                  <a:gsLst>
                    <a:gs pos="0">
                      <a:srgbClr val="FF3300"/>
                    </a:gs>
                    <a:gs pos="100000">
                      <a:srgbClr val="FFFF66"/>
                    </a:gs>
                  </a:gsLst>
                  <a:path path="rect">
                    <a:fillToRect l="50000" t="50000" r="50000" b="50000"/>
                  </a:path>
                </a:gradFill>
                <a:latin typeface="Arial Black"/>
              </a:rPr>
              <a:t> took power</a:t>
            </a:r>
          </a:p>
          <a:p>
            <a:pPr algn="ctr"/>
            <a:r>
              <a:rPr lang="en-US" sz="3600" kern="10">
                <a:ln w="9525">
                  <a:solidFill>
                    <a:srgbClr val="000000"/>
                  </a:solidFill>
                  <a:round/>
                  <a:headEnd/>
                  <a:tailEnd/>
                </a:ln>
                <a:gradFill rotWithShape="0">
                  <a:gsLst>
                    <a:gs pos="0">
                      <a:srgbClr val="FF3300"/>
                    </a:gs>
                    <a:gs pos="100000">
                      <a:srgbClr val="FFFF66"/>
                    </a:gs>
                  </a:gsLst>
                  <a:path path="rect">
                    <a:fillToRect l="50000" t="50000" r="50000" b="50000"/>
                  </a:path>
                </a:gradFill>
                <a:latin typeface="Arial Black"/>
              </a:rPr>
              <a:t>in the name of</a:t>
            </a:r>
          </a:p>
          <a:p>
            <a:pPr algn="ctr"/>
            <a:r>
              <a:rPr lang="en-US" sz="3600" kern="10">
                <a:ln w="9525">
                  <a:solidFill>
                    <a:srgbClr val="000000"/>
                  </a:solidFill>
                  <a:round/>
                  <a:headEnd/>
                  <a:tailEnd/>
                </a:ln>
                <a:gradFill rotWithShape="0">
                  <a:gsLst>
                    <a:gs pos="0">
                      <a:srgbClr val="FF3300"/>
                    </a:gs>
                    <a:gs pos="100000">
                      <a:srgbClr val="FFFF66"/>
                    </a:gs>
                  </a:gsLst>
                  <a:path path="rect">
                    <a:fillToRect l="50000" t="50000" r="50000" b="50000"/>
                  </a:path>
                </a:gradFill>
                <a:latin typeface="Arial Black"/>
              </a:rPr>
              <a:t>the </a:t>
            </a:r>
          </a:p>
          <a:p>
            <a:pPr algn="ctr"/>
            <a:r>
              <a:rPr lang="en-US" sz="3600" kern="10">
                <a:ln w="9525">
                  <a:solidFill>
                    <a:srgbClr val="000000"/>
                  </a:solidFill>
                  <a:round/>
                  <a:headEnd/>
                  <a:tailEnd/>
                </a:ln>
                <a:gradFill rotWithShape="0">
                  <a:gsLst>
                    <a:gs pos="0">
                      <a:srgbClr val="FF3300"/>
                    </a:gs>
                    <a:gs pos="100000">
                      <a:srgbClr val="FFFF66"/>
                    </a:gs>
                  </a:gsLst>
                  <a:path path="rect">
                    <a:fillToRect l="50000" t="50000" r="50000" b="50000"/>
                  </a:path>
                </a:gradFill>
                <a:latin typeface="Arial Black"/>
              </a:rPr>
              <a:t>Communist</a:t>
            </a:r>
          </a:p>
          <a:p>
            <a:pPr algn="ctr"/>
            <a:r>
              <a:rPr lang="en-US" sz="3600" kern="10">
                <a:ln w="9525">
                  <a:solidFill>
                    <a:srgbClr val="000000"/>
                  </a:solidFill>
                  <a:round/>
                  <a:headEnd/>
                  <a:tailEnd/>
                </a:ln>
                <a:gradFill rotWithShape="0">
                  <a:gsLst>
                    <a:gs pos="0">
                      <a:srgbClr val="FF3300"/>
                    </a:gs>
                    <a:gs pos="100000">
                      <a:srgbClr val="FFFF66"/>
                    </a:gs>
                  </a:gsLst>
                  <a:path path="rect">
                    <a:fillToRect l="50000" t="50000" r="50000" b="50000"/>
                  </a:path>
                </a:gradFill>
                <a:latin typeface="Arial Black"/>
              </a:rPr>
              <a:t> Party.</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5" name="Picture 3" descr="stalin"/>
          <p:cNvPicPr>
            <a:picLocks noChangeAspect="1" noChangeArrowheads="1"/>
          </p:cNvPicPr>
          <p:nvPr/>
        </p:nvPicPr>
        <p:blipFill>
          <a:blip r:embed="rId2" cstate="print"/>
          <a:srcRect/>
          <a:stretch>
            <a:fillRect/>
          </a:stretch>
        </p:blipFill>
        <p:spPr bwMode="auto">
          <a:xfrm>
            <a:off x="152400" y="228600"/>
            <a:ext cx="2030413" cy="2971800"/>
          </a:xfrm>
          <a:prstGeom prst="rect">
            <a:avLst/>
          </a:prstGeom>
          <a:noFill/>
        </p:spPr>
      </p:pic>
      <p:pic>
        <p:nvPicPr>
          <p:cNvPr id="28679" name="Picture 7" descr="byp1">
            <a:hlinkClick r:id="rId3"/>
          </p:cNvPr>
          <p:cNvPicPr>
            <a:picLocks noChangeAspect="1" noChangeArrowheads="1"/>
          </p:cNvPicPr>
          <p:nvPr/>
        </p:nvPicPr>
        <p:blipFill>
          <a:blip r:embed="rId4" cstate="print"/>
          <a:srcRect/>
          <a:stretch>
            <a:fillRect/>
          </a:stretch>
        </p:blipFill>
        <p:spPr bwMode="auto">
          <a:xfrm>
            <a:off x="6553200" y="3429000"/>
            <a:ext cx="2370138" cy="3143250"/>
          </a:xfrm>
          <a:prstGeom prst="rect">
            <a:avLst/>
          </a:prstGeom>
          <a:noFill/>
        </p:spPr>
      </p:pic>
      <p:sp>
        <p:nvSpPr>
          <p:cNvPr id="28680" name="WordArt 8"/>
          <p:cNvSpPr>
            <a:spLocks noChangeArrowheads="1" noChangeShapeType="1" noTextEdit="1"/>
          </p:cNvSpPr>
          <p:nvPr/>
        </p:nvSpPr>
        <p:spPr bwMode="auto">
          <a:xfrm>
            <a:off x="2438400" y="1485900"/>
            <a:ext cx="4267200" cy="3886200"/>
          </a:xfrm>
          <a:prstGeom prst="rect">
            <a:avLst/>
          </a:prstGeom>
        </p:spPr>
        <p:txBody>
          <a:bodyPr wrap="none" fromWordArt="1">
            <a:prstTxWarp prst="textPlain">
              <a:avLst>
                <a:gd name="adj" fmla="val 50000"/>
              </a:avLst>
            </a:prstTxWarp>
          </a:bodyPr>
          <a:lstStyle/>
          <a:p>
            <a:pPr algn="ctr"/>
            <a:r>
              <a:rPr lang="en-US" sz="3600" kern="10">
                <a:ln w="9525">
                  <a:solidFill>
                    <a:srgbClr val="000000"/>
                  </a:solidFill>
                  <a:round/>
                  <a:headEnd/>
                  <a:tailEnd/>
                </a:ln>
                <a:latin typeface="Arial Black"/>
              </a:rPr>
              <a:t>When Lenin died,</a:t>
            </a:r>
          </a:p>
          <a:p>
            <a:pPr algn="ctr"/>
            <a:r>
              <a:rPr lang="en-US" sz="3600" kern="10">
                <a:ln w="9525">
                  <a:solidFill>
                    <a:srgbClr val="000000"/>
                  </a:solidFill>
                  <a:round/>
                  <a:headEnd/>
                  <a:tailEnd/>
                </a:ln>
                <a:latin typeface="Arial Black"/>
              </a:rPr>
              <a:t>Joseph Stalin &amp;</a:t>
            </a:r>
          </a:p>
          <a:p>
            <a:pPr algn="ctr"/>
            <a:r>
              <a:rPr lang="en-US" sz="3600" kern="10">
                <a:ln w="9525">
                  <a:solidFill>
                    <a:srgbClr val="000000"/>
                  </a:solidFill>
                  <a:round/>
                  <a:headEnd/>
                  <a:tailEnd/>
                </a:ln>
                <a:latin typeface="Arial Black"/>
              </a:rPr>
              <a:t>Leon Trotsky </a:t>
            </a:r>
          </a:p>
          <a:p>
            <a:pPr algn="ctr"/>
            <a:r>
              <a:rPr lang="en-US" sz="3600" kern="10">
                <a:ln w="9525">
                  <a:solidFill>
                    <a:srgbClr val="000000"/>
                  </a:solidFill>
                  <a:round/>
                  <a:headEnd/>
                  <a:tailEnd/>
                </a:ln>
                <a:latin typeface="Arial Black"/>
              </a:rPr>
              <a:t>competed for </a:t>
            </a:r>
          </a:p>
          <a:p>
            <a:pPr algn="ctr"/>
            <a:r>
              <a:rPr lang="en-US" sz="3600" kern="10">
                <a:ln w="9525">
                  <a:solidFill>
                    <a:srgbClr val="000000"/>
                  </a:solidFill>
                  <a:round/>
                  <a:headEnd/>
                  <a:tailEnd/>
                </a:ln>
                <a:latin typeface="Arial Black"/>
              </a:rPr>
              <a:t>control of the</a:t>
            </a:r>
          </a:p>
          <a:p>
            <a:pPr algn="ctr"/>
            <a:r>
              <a:rPr lang="en-US" sz="3600" kern="10">
                <a:ln w="9525">
                  <a:solidFill>
                    <a:srgbClr val="000000"/>
                  </a:solidFill>
                  <a:round/>
                  <a:headEnd/>
                  <a:tailEnd/>
                </a:ln>
                <a:latin typeface="Arial Black"/>
              </a:rPr>
              <a:t>Soviet Union.</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9" name="Picture 3" descr="stalin"/>
          <p:cNvPicPr>
            <a:picLocks noChangeAspect="1" noChangeArrowheads="1"/>
          </p:cNvPicPr>
          <p:nvPr/>
        </p:nvPicPr>
        <p:blipFill>
          <a:blip r:embed="rId2" cstate="print"/>
          <a:srcRect/>
          <a:stretch>
            <a:fillRect/>
          </a:stretch>
        </p:blipFill>
        <p:spPr bwMode="auto">
          <a:xfrm>
            <a:off x="5746750" y="1676400"/>
            <a:ext cx="3397250" cy="4953000"/>
          </a:xfrm>
          <a:prstGeom prst="rect">
            <a:avLst/>
          </a:prstGeom>
          <a:noFill/>
        </p:spPr>
      </p:pic>
      <p:sp>
        <p:nvSpPr>
          <p:cNvPr id="29700" name="WordArt 4"/>
          <p:cNvSpPr>
            <a:spLocks noChangeArrowheads="1" noChangeShapeType="1" noTextEdit="1"/>
          </p:cNvSpPr>
          <p:nvPr/>
        </p:nvSpPr>
        <p:spPr bwMode="auto">
          <a:xfrm>
            <a:off x="381000" y="304800"/>
            <a:ext cx="4733925" cy="2371725"/>
          </a:xfrm>
          <a:prstGeom prst="rect">
            <a:avLst/>
          </a:prstGeom>
        </p:spPr>
        <p:txBody>
          <a:bodyPr wrap="none" fromWordArt="1">
            <a:prstTxWarp prst="textPlain">
              <a:avLst>
                <a:gd name="adj" fmla="val 50000"/>
              </a:avLst>
            </a:prstTxWarp>
          </a:bodyPr>
          <a:lstStyle/>
          <a:p>
            <a:pPr algn="ctr"/>
            <a:r>
              <a:rPr lang="en-US" sz="4400" kern="10">
                <a:ln w="9525">
                  <a:solidFill>
                    <a:srgbClr val="000000"/>
                  </a:solidFill>
                  <a:round/>
                  <a:headEnd/>
                  <a:tailEnd/>
                </a:ln>
                <a:solidFill>
                  <a:srgbClr val="E4AC10"/>
                </a:solidFill>
                <a:latin typeface="Arial Black"/>
              </a:rPr>
              <a:t>Stalin banished</a:t>
            </a:r>
          </a:p>
          <a:p>
            <a:pPr algn="ctr"/>
            <a:r>
              <a:rPr lang="en-US" sz="4400" kern="10">
                <a:ln w="9525">
                  <a:solidFill>
                    <a:srgbClr val="000000"/>
                  </a:solidFill>
                  <a:round/>
                  <a:headEnd/>
                  <a:tailEnd/>
                </a:ln>
                <a:solidFill>
                  <a:srgbClr val="E4AC10"/>
                </a:solidFill>
                <a:latin typeface="Arial Black"/>
              </a:rPr>
              <a:t>Trotsky &amp;</a:t>
            </a:r>
          </a:p>
          <a:p>
            <a:pPr algn="ctr"/>
            <a:r>
              <a:rPr lang="en-US" sz="4400" kern="10">
                <a:ln w="9525">
                  <a:solidFill>
                    <a:srgbClr val="000000"/>
                  </a:solidFill>
                  <a:round/>
                  <a:headEnd/>
                  <a:tailEnd/>
                </a:ln>
                <a:solidFill>
                  <a:srgbClr val="E4AC10"/>
                </a:solidFill>
                <a:latin typeface="Arial Black"/>
              </a:rPr>
              <a:t>took control.</a:t>
            </a:r>
          </a:p>
        </p:txBody>
      </p:sp>
      <p:sp>
        <p:nvSpPr>
          <p:cNvPr id="29701" name="WordArt 5"/>
          <p:cNvSpPr>
            <a:spLocks noChangeArrowheads="1" noChangeShapeType="1" noTextEdit="1"/>
          </p:cNvSpPr>
          <p:nvPr/>
        </p:nvSpPr>
        <p:spPr bwMode="auto">
          <a:xfrm>
            <a:off x="457200" y="3200400"/>
            <a:ext cx="4733925" cy="3429000"/>
          </a:xfrm>
          <a:prstGeom prst="rect">
            <a:avLst/>
          </a:prstGeom>
        </p:spPr>
        <p:txBody>
          <a:bodyPr wrap="none" fromWordArt="1">
            <a:prstTxWarp prst="textPlain">
              <a:avLst>
                <a:gd name="adj" fmla="val 50000"/>
              </a:avLst>
            </a:prstTxWarp>
          </a:bodyPr>
          <a:lstStyle/>
          <a:p>
            <a:pPr algn="ctr"/>
            <a:r>
              <a:rPr lang="en-US" sz="4400" kern="10">
                <a:ln w="9525">
                  <a:solidFill>
                    <a:srgbClr val="000000"/>
                  </a:solidFill>
                  <a:round/>
                  <a:headEnd/>
                  <a:tailEnd/>
                </a:ln>
                <a:solidFill>
                  <a:schemeClr val="bg1"/>
                </a:solidFill>
                <a:latin typeface="Arial Black"/>
              </a:rPr>
              <a:t>He began his</a:t>
            </a:r>
          </a:p>
          <a:p>
            <a:pPr algn="ctr"/>
            <a:r>
              <a:rPr lang="en-US" sz="4400" kern="10">
                <a:ln w="9525">
                  <a:solidFill>
                    <a:srgbClr val="000000"/>
                  </a:solidFill>
                  <a:round/>
                  <a:headEnd/>
                  <a:tailEnd/>
                </a:ln>
                <a:solidFill>
                  <a:schemeClr val="bg1"/>
                </a:solidFill>
                <a:latin typeface="Arial Black"/>
              </a:rPr>
              <a:t>brutal killings,</a:t>
            </a:r>
          </a:p>
          <a:p>
            <a:pPr algn="ctr"/>
            <a:r>
              <a:rPr lang="en-US" sz="4400" kern="10">
                <a:ln w="9525">
                  <a:solidFill>
                    <a:srgbClr val="000000"/>
                  </a:solidFill>
                  <a:round/>
                  <a:headEnd/>
                  <a:tailEnd/>
                </a:ln>
                <a:solidFill>
                  <a:schemeClr val="bg1"/>
                </a:solidFill>
                <a:latin typeface="Arial Black"/>
              </a:rPr>
              <a:t>overseeing the</a:t>
            </a:r>
          </a:p>
          <a:p>
            <a:pPr algn="ctr"/>
            <a:r>
              <a:rPr lang="en-US" sz="4400" kern="10">
                <a:ln w="9525">
                  <a:solidFill>
                    <a:srgbClr val="000000"/>
                  </a:solidFill>
                  <a:round/>
                  <a:headEnd/>
                  <a:tailEnd/>
                </a:ln>
                <a:solidFill>
                  <a:schemeClr val="bg1"/>
                </a:solidFill>
                <a:latin typeface="Arial Black"/>
              </a:rPr>
              <a:t>deaths of</a:t>
            </a:r>
          </a:p>
          <a:p>
            <a:pPr algn="ctr"/>
            <a:r>
              <a:rPr lang="en-US" sz="4400" kern="10">
                <a:ln w="9525">
                  <a:solidFill>
                    <a:srgbClr val="000000"/>
                  </a:solidFill>
                  <a:round/>
                  <a:headEnd/>
                  <a:tailEnd/>
                </a:ln>
                <a:solidFill>
                  <a:schemeClr val="bg1"/>
                </a:solidFill>
                <a:latin typeface="Arial Black"/>
              </a:rPr>
              <a:t>approximately</a:t>
            </a:r>
          </a:p>
          <a:p>
            <a:pPr algn="ctr"/>
            <a:r>
              <a:rPr lang="en-US" sz="4400" kern="10">
                <a:ln w="9525">
                  <a:solidFill>
                    <a:srgbClr val="000000"/>
                  </a:solidFill>
                  <a:round/>
                  <a:headEnd/>
                  <a:tailEnd/>
                </a:ln>
                <a:solidFill>
                  <a:schemeClr val="bg1"/>
                </a:solidFill>
                <a:latin typeface="Arial Black"/>
              </a:rPr>
              <a:t>twenty million</a:t>
            </a:r>
          </a:p>
          <a:p>
            <a:pPr algn="ctr"/>
            <a:r>
              <a:rPr lang="en-US" sz="4400" kern="10">
                <a:ln w="9525">
                  <a:solidFill>
                    <a:srgbClr val="000000"/>
                  </a:solidFill>
                  <a:round/>
                  <a:headEnd/>
                  <a:tailEnd/>
                </a:ln>
                <a:solidFill>
                  <a:schemeClr val="bg1"/>
                </a:solidFill>
                <a:latin typeface="Arial Black"/>
              </a:rPr>
              <a:t>Soviet citizens.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Rectangle 4"/>
          <p:cNvSpPr>
            <a:spLocks noGrp="1" noChangeArrowheads="1"/>
          </p:cNvSpPr>
          <p:nvPr>
            <p:ph type="title"/>
          </p:nvPr>
        </p:nvSpPr>
        <p:spPr>
          <a:xfrm>
            <a:off x="0" y="228600"/>
            <a:ext cx="9144000" cy="609600"/>
          </a:xfrm>
        </p:spPr>
        <p:txBody>
          <a:bodyPr/>
          <a:lstStyle/>
          <a:p>
            <a:r>
              <a:rPr lang="en-US" sz="3200" b="1" dirty="0">
                <a:latin typeface="Arial" pitchFamily="34" charset="0"/>
                <a:cs typeface="Arial" pitchFamily="34" charset="0"/>
              </a:rPr>
              <a:t>The November </a:t>
            </a:r>
            <a:r>
              <a:rPr lang="en-US" sz="3200" b="1" dirty="0" smtClean="0">
                <a:latin typeface="Arial" pitchFamily="34" charset="0"/>
                <a:cs typeface="Arial" pitchFamily="34" charset="0"/>
              </a:rPr>
              <a:t>Revolution</a:t>
            </a:r>
            <a:br>
              <a:rPr lang="en-US" sz="3200" b="1" dirty="0" smtClean="0">
                <a:latin typeface="Arial" pitchFamily="34" charset="0"/>
                <a:cs typeface="Arial" pitchFamily="34" charset="0"/>
              </a:rPr>
            </a:br>
            <a:r>
              <a:rPr lang="en-US" sz="3200" b="1" dirty="0" smtClean="0">
                <a:latin typeface="Arial" pitchFamily="34" charset="0"/>
                <a:cs typeface="Arial" pitchFamily="34" charset="0"/>
              </a:rPr>
              <a:t>November  6, 1917</a:t>
            </a:r>
            <a:endParaRPr lang="en-US" sz="3200" b="1" dirty="0">
              <a:latin typeface="Arial" pitchFamily="34" charset="0"/>
              <a:cs typeface="Arial" pitchFamily="34" charset="0"/>
            </a:endParaRPr>
          </a:p>
        </p:txBody>
      </p:sp>
      <p:sp>
        <p:nvSpPr>
          <p:cNvPr id="40966" name="Rectangle 6"/>
          <p:cNvSpPr>
            <a:spLocks noGrp="1" noChangeArrowheads="1"/>
          </p:cNvSpPr>
          <p:nvPr>
            <p:ph type="body" sz="half" idx="2"/>
          </p:nvPr>
        </p:nvSpPr>
        <p:spPr>
          <a:xfrm>
            <a:off x="4114800" y="1143000"/>
            <a:ext cx="5029200" cy="5486400"/>
          </a:xfrm>
        </p:spPr>
        <p:txBody>
          <a:bodyPr/>
          <a:lstStyle/>
          <a:p>
            <a:pPr>
              <a:lnSpc>
                <a:spcPct val="90000"/>
              </a:lnSpc>
            </a:pPr>
            <a:r>
              <a:rPr lang="en-CA" sz="2000" b="1" dirty="0" smtClean="0">
                <a:latin typeface="Arial" pitchFamily="34" charset="0"/>
                <a:cs typeface="Arial" pitchFamily="34" charset="0"/>
              </a:rPr>
              <a:t>Leon Trotsky gained </a:t>
            </a:r>
            <a:r>
              <a:rPr lang="en-CA" sz="2000" b="1" dirty="0">
                <a:latin typeface="Arial" pitchFamily="34" charset="0"/>
                <a:cs typeface="Arial" pitchFamily="34" charset="0"/>
              </a:rPr>
              <a:t>the confidence of the </a:t>
            </a:r>
            <a:r>
              <a:rPr lang="en-CA" sz="2000" b="1" dirty="0" smtClean="0">
                <a:latin typeface="Arial" pitchFamily="34" charset="0"/>
                <a:cs typeface="Arial" pitchFamily="34" charset="0"/>
              </a:rPr>
              <a:t>army.  He lead the ideological aspect of the revolution. He  planned by coup it to take control from the provisional government.</a:t>
            </a:r>
          </a:p>
          <a:p>
            <a:pPr>
              <a:lnSpc>
                <a:spcPct val="90000"/>
              </a:lnSpc>
            </a:pPr>
            <a:endParaRPr lang="en-US" sz="2000" b="1" dirty="0">
              <a:latin typeface="Arial" pitchFamily="34" charset="0"/>
              <a:cs typeface="Arial" pitchFamily="34" charset="0"/>
            </a:endParaRPr>
          </a:p>
          <a:p>
            <a:pPr>
              <a:lnSpc>
                <a:spcPct val="90000"/>
              </a:lnSpc>
            </a:pPr>
            <a:r>
              <a:rPr lang="en-CA" sz="2000" b="1" dirty="0">
                <a:latin typeface="Arial" pitchFamily="34" charset="0"/>
                <a:cs typeface="Arial" pitchFamily="34" charset="0"/>
              </a:rPr>
              <a:t>Lenin </a:t>
            </a:r>
            <a:r>
              <a:rPr lang="en-CA" sz="2000" b="1" dirty="0" smtClean="0">
                <a:latin typeface="Arial" pitchFamily="34" charset="0"/>
                <a:cs typeface="Arial" pitchFamily="34" charset="0"/>
              </a:rPr>
              <a:t> moves in and takes over the government.</a:t>
            </a:r>
          </a:p>
          <a:p>
            <a:pPr>
              <a:lnSpc>
                <a:spcPct val="90000"/>
              </a:lnSpc>
              <a:buNone/>
            </a:pPr>
            <a:endParaRPr lang="en-CA" sz="2000" b="1" dirty="0" smtClean="0">
              <a:latin typeface="Arial" pitchFamily="34" charset="0"/>
              <a:cs typeface="Arial" pitchFamily="34" charset="0"/>
            </a:endParaRPr>
          </a:p>
          <a:p>
            <a:pPr>
              <a:lnSpc>
                <a:spcPct val="90000"/>
              </a:lnSpc>
            </a:pPr>
            <a:r>
              <a:rPr lang="en-US" sz="2000" b="1" dirty="0" smtClean="0">
                <a:latin typeface="Arial" pitchFamily="34" charset="0"/>
                <a:cs typeface="Arial" pitchFamily="34" charset="0"/>
              </a:rPr>
              <a:t>Lenin drove Kerensky and his moderate provisional government into exile.</a:t>
            </a:r>
          </a:p>
          <a:p>
            <a:pPr>
              <a:lnSpc>
                <a:spcPct val="90000"/>
              </a:lnSpc>
            </a:pPr>
            <a:endParaRPr lang="en-CA" sz="2000" b="1" dirty="0" smtClean="0">
              <a:latin typeface="Arial" pitchFamily="34" charset="0"/>
              <a:cs typeface="Arial" pitchFamily="34" charset="0"/>
            </a:endParaRPr>
          </a:p>
          <a:p>
            <a:pPr>
              <a:lnSpc>
                <a:spcPct val="90000"/>
              </a:lnSpc>
            </a:pPr>
            <a:r>
              <a:rPr lang="en-US" sz="2000" b="1" dirty="0" smtClean="0">
                <a:latin typeface="Arial" pitchFamily="34" charset="0"/>
                <a:cs typeface="Arial" pitchFamily="34" charset="0"/>
              </a:rPr>
              <a:t>All </a:t>
            </a:r>
            <a:r>
              <a:rPr lang="en-US" sz="2000" b="1" dirty="0">
                <a:latin typeface="Arial" pitchFamily="34" charset="0"/>
                <a:cs typeface="Arial" pitchFamily="34" charset="0"/>
              </a:rPr>
              <a:t>private property </a:t>
            </a:r>
            <a:r>
              <a:rPr lang="en-US" sz="2000" b="1" dirty="0" smtClean="0">
                <a:latin typeface="Arial" pitchFamily="34" charset="0"/>
                <a:cs typeface="Arial" pitchFamily="34" charset="0"/>
              </a:rPr>
              <a:t>was abolished </a:t>
            </a:r>
            <a:r>
              <a:rPr lang="en-US" sz="2000" b="1" dirty="0">
                <a:latin typeface="Arial" pitchFamily="34" charset="0"/>
                <a:cs typeface="Arial" pitchFamily="34" charset="0"/>
              </a:rPr>
              <a:t>and divided among the </a:t>
            </a:r>
            <a:r>
              <a:rPr lang="en-US" sz="2000" b="1" dirty="0" smtClean="0">
                <a:latin typeface="Arial" pitchFamily="34" charset="0"/>
                <a:cs typeface="Arial" pitchFamily="34" charset="0"/>
              </a:rPr>
              <a:t>peasantry</a:t>
            </a:r>
          </a:p>
          <a:p>
            <a:pPr>
              <a:lnSpc>
                <a:spcPct val="90000"/>
              </a:lnSpc>
            </a:pPr>
            <a:endParaRPr lang="en-US" sz="2000" b="1" dirty="0">
              <a:latin typeface="Arial" pitchFamily="34" charset="0"/>
              <a:cs typeface="Arial" pitchFamily="34" charset="0"/>
            </a:endParaRPr>
          </a:p>
          <a:p>
            <a:pPr>
              <a:lnSpc>
                <a:spcPct val="90000"/>
              </a:lnSpc>
            </a:pPr>
            <a:r>
              <a:rPr lang="en-US" sz="2000" b="1" dirty="0">
                <a:latin typeface="Arial" pitchFamily="34" charset="0"/>
                <a:cs typeface="Arial" pitchFamily="34" charset="0"/>
              </a:rPr>
              <a:t>Largest industrial enterprises </a:t>
            </a:r>
            <a:r>
              <a:rPr lang="en-US" sz="2000" b="1" dirty="0" smtClean="0">
                <a:latin typeface="Arial" pitchFamily="34" charset="0"/>
                <a:cs typeface="Arial" pitchFamily="34" charset="0"/>
              </a:rPr>
              <a:t> were nationalized.</a:t>
            </a:r>
            <a:endParaRPr lang="en-US" sz="2000" b="1" dirty="0">
              <a:latin typeface="Arial" pitchFamily="34" charset="0"/>
              <a:cs typeface="Arial" pitchFamily="34" charset="0"/>
            </a:endParaRPr>
          </a:p>
        </p:txBody>
      </p:sp>
      <p:pic>
        <p:nvPicPr>
          <p:cNvPr id="40969" name="Picture 9" descr="Trotsky_militant"/>
          <p:cNvPicPr>
            <a:picLocks noChangeAspect="1" noChangeArrowheads="1"/>
          </p:cNvPicPr>
          <p:nvPr/>
        </p:nvPicPr>
        <p:blipFill>
          <a:blip r:embed="rId3" cstate="print"/>
          <a:srcRect/>
          <a:stretch>
            <a:fillRect/>
          </a:stretch>
        </p:blipFill>
        <p:spPr bwMode="auto">
          <a:xfrm>
            <a:off x="304800" y="1118023"/>
            <a:ext cx="3733800" cy="2478828"/>
          </a:xfrm>
          <a:prstGeom prst="rect">
            <a:avLst/>
          </a:prstGeom>
          <a:noFill/>
        </p:spPr>
      </p:pic>
      <p:pic>
        <p:nvPicPr>
          <p:cNvPr id="6" name="Picture 5" descr="storming-the-Winter-Palace_1917.jpg"/>
          <p:cNvPicPr>
            <a:picLocks noChangeAspect="1"/>
          </p:cNvPicPr>
          <p:nvPr/>
        </p:nvPicPr>
        <p:blipFill>
          <a:blip r:embed="rId4" cstate="print"/>
          <a:stretch>
            <a:fillRect/>
          </a:stretch>
        </p:blipFill>
        <p:spPr>
          <a:xfrm>
            <a:off x="248694" y="3748625"/>
            <a:ext cx="3866106" cy="2880775"/>
          </a:xfrm>
          <a:prstGeom prst="rect">
            <a:avLst/>
          </a:prstGeom>
        </p:spPr>
      </p:pic>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0" y="685800"/>
            <a:ext cx="9144000" cy="1143000"/>
          </a:xfrm>
        </p:spPr>
        <p:txBody>
          <a:bodyPr/>
          <a:lstStyle/>
          <a:p>
            <a:r>
              <a:rPr lang="en-US" sz="3600" dirty="0" smtClean="0">
                <a:latin typeface="Arial" pitchFamily="34" charset="0"/>
                <a:cs typeface="Arial" pitchFamily="34" charset="0"/>
              </a:rPr>
              <a:t>Bolshevik Revolution / October Revolution </a:t>
            </a:r>
            <a:r>
              <a:rPr lang="en-US" sz="3600" dirty="0">
                <a:latin typeface="Arial" pitchFamily="34" charset="0"/>
                <a:cs typeface="Arial" pitchFamily="34" charset="0"/>
              </a:rPr>
              <a:t/>
            </a:r>
            <a:br>
              <a:rPr lang="en-US" sz="3600" dirty="0">
                <a:latin typeface="Arial" pitchFamily="34" charset="0"/>
                <a:cs typeface="Arial" pitchFamily="34" charset="0"/>
              </a:rPr>
            </a:br>
            <a:r>
              <a:rPr lang="en-US" sz="3600" dirty="0">
                <a:latin typeface="Arial" pitchFamily="34" charset="0"/>
                <a:cs typeface="Arial" pitchFamily="34" charset="0"/>
              </a:rPr>
              <a:t>October 24, 1917</a:t>
            </a:r>
            <a:br>
              <a:rPr lang="en-US" sz="3600" dirty="0">
                <a:latin typeface="Arial" pitchFamily="34" charset="0"/>
                <a:cs typeface="Arial" pitchFamily="34" charset="0"/>
              </a:rPr>
            </a:br>
            <a:endParaRPr lang="en-US" sz="3600" dirty="0">
              <a:latin typeface="Arial" pitchFamily="34" charset="0"/>
              <a:cs typeface="Arial" pitchFamily="34" charset="0"/>
            </a:endParaRPr>
          </a:p>
        </p:txBody>
      </p:sp>
      <p:pic>
        <p:nvPicPr>
          <p:cNvPr id="6" name="Picture 5" descr="storming.jpg"/>
          <p:cNvPicPr>
            <a:picLocks noChangeAspect="1"/>
          </p:cNvPicPr>
          <p:nvPr/>
        </p:nvPicPr>
        <p:blipFill>
          <a:blip r:embed="rId2" cstate="print"/>
          <a:stretch>
            <a:fillRect/>
          </a:stretch>
        </p:blipFill>
        <p:spPr>
          <a:xfrm>
            <a:off x="4191000" y="2057400"/>
            <a:ext cx="4832158" cy="2989897"/>
          </a:xfrm>
          <a:prstGeom prst="rect">
            <a:avLst/>
          </a:prstGeom>
        </p:spPr>
      </p:pic>
      <p:pic>
        <p:nvPicPr>
          <p:cNvPr id="7" name="Picture 6" descr="revolution2.jpg"/>
          <p:cNvPicPr>
            <a:picLocks noChangeAspect="1"/>
          </p:cNvPicPr>
          <p:nvPr/>
        </p:nvPicPr>
        <p:blipFill>
          <a:blip r:embed="rId3" cstate="print"/>
          <a:stretch>
            <a:fillRect/>
          </a:stretch>
        </p:blipFill>
        <p:spPr>
          <a:xfrm>
            <a:off x="152400" y="2057400"/>
            <a:ext cx="3932903" cy="3048000"/>
          </a:xfrm>
          <a:prstGeom prst="rect">
            <a:avLst/>
          </a:prstGeom>
        </p:spPr>
      </p:pic>
      <p:sp>
        <p:nvSpPr>
          <p:cNvPr id="8" name="Rectangle 7"/>
          <p:cNvSpPr/>
          <p:nvPr/>
        </p:nvSpPr>
        <p:spPr>
          <a:xfrm>
            <a:off x="533400" y="5562600"/>
            <a:ext cx="8302273" cy="830997"/>
          </a:xfrm>
          <a:prstGeom prst="rect">
            <a:avLst/>
          </a:prstGeom>
        </p:spPr>
        <p:txBody>
          <a:bodyPr wrap="none">
            <a:spAutoFit/>
          </a:bodyPr>
          <a:lstStyle/>
          <a:p>
            <a:r>
              <a:rPr lang="en-US" sz="4800" dirty="0" smtClean="0">
                <a:latin typeface="Arial" pitchFamily="34" charset="0"/>
                <a:cs typeface="Arial" pitchFamily="34" charset="0"/>
              </a:rPr>
              <a:t>Winter Palace, St. Petersburg</a:t>
            </a:r>
            <a:endParaRPr lang="en-US" sz="4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685800" y="0"/>
            <a:ext cx="7391400" cy="1739900"/>
          </a:xfrm>
          <a:prstGeom prst="rect">
            <a:avLst/>
          </a:prstGeom>
          <a:noFill/>
          <a:ln w="9525">
            <a:noFill/>
            <a:miter lim="800000"/>
            <a:headEnd/>
            <a:tailEnd/>
          </a:ln>
          <a:effectLst/>
        </p:spPr>
        <p:txBody>
          <a:bodyPr>
            <a:spAutoFit/>
          </a:bodyPr>
          <a:lstStyle/>
          <a:p>
            <a:pPr algn="ctr">
              <a:spcBef>
                <a:spcPct val="50000"/>
              </a:spcBef>
            </a:pPr>
            <a:r>
              <a:rPr lang="en-US" sz="3600" b="1" dirty="0">
                <a:latin typeface="Arial" pitchFamily="34" charset="0"/>
                <a:cs typeface="Arial" pitchFamily="34" charset="0"/>
              </a:rPr>
              <a:t>The Communists under Lenin immediately signed a treaty to get them out of </a:t>
            </a:r>
            <a:r>
              <a:rPr lang="en-US" sz="3600" b="1" dirty="0" smtClean="0">
                <a:latin typeface="Arial" pitchFamily="34" charset="0"/>
                <a:cs typeface="Arial" pitchFamily="34" charset="0"/>
              </a:rPr>
              <a:t>WWI.</a:t>
            </a:r>
            <a:endParaRPr lang="en-US" sz="3600" b="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3"/>
          <p:cNvSpPr>
            <a:spLocks noGrp="1" noChangeArrowheads="1"/>
          </p:cNvSpPr>
          <p:nvPr>
            <p:ph type="body" idx="1"/>
          </p:nvPr>
        </p:nvSpPr>
        <p:spPr>
          <a:xfrm>
            <a:off x="381000" y="381000"/>
            <a:ext cx="3962400" cy="3352800"/>
          </a:xfrm>
        </p:spPr>
        <p:txBody>
          <a:bodyPr/>
          <a:lstStyle/>
          <a:p>
            <a:pPr marL="457200" indent="-457200" algn="ctr">
              <a:spcBef>
                <a:spcPct val="50000"/>
              </a:spcBef>
              <a:buNone/>
            </a:pPr>
            <a:r>
              <a:rPr lang="en-US" b="1" dirty="0" smtClean="0">
                <a:latin typeface="Arial" pitchFamily="34" charset="0"/>
                <a:cs typeface="Arial" pitchFamily="34" charset="0"/>
              </a:rPr>
              <a:t>Treaty of </a:t>
            </a:r>
          </a:p>
          <a:p>
            <a:pPr marL="457200" indent="-457200" algn="ctr">
              <a:spcBef>
                <a:spcPct val="50000"/>
              </a:spcBef>
              <a:buNone/>
            </a:pPr>
            <a:r>
              <a:rPr lang="en-US" b="1" dirty="0" smtClean="0">
                <a:latin typeface="Arial" pitchFamily="34" charset="0"/>
                <a:cs typeface="Arial" pitchFamily="34" charset="0"/>
              </a:rPr>
              <a:t>Brest-Litovsk</a:t>
            </a:r>
          </a:p>
          <a:p>
            <a:pPr marL="457200" indent="-457200">
              <a:spcBef>
                <a:spcPct val="50000"/>
              </a:spcBef>
              <a:buNone/>
            </a:pPr>
            <a:r>
              <a:rPr lang="en-US" sz="2400" b="1" dirty="0" smtClean="0">
                <a:latin typeface="Arial" pitchFamily="34" charset="0"/>
                <a:cs typeface="Arial" pitchFamily="34" charset="0"/>
              </a:rPr>
              <a:t>Russia gave up:</a:t>
            </a:r>
          </a:p>
          <a:p>
            <a:pPr marL="457200" indent="-457200">
              <a:spcBef>
                <a:spcPct val="50000"/>
              </a:spcBef>
              <a:buNone/>
            </a:pPr>
            <a:r>
              <a:rPr lang="en-US" sz="2400" b="1" dirty="0" smtClean="0">
                <a:latin typeface="Arial" pitchFamily="34" charset="0"/>
                <a:cs typeface="Arial" pitchFamily="34" charset="0"/>
              </a:rPr>
              <a:t>	</a:t>
            </a:r>
            <a:r>
              <a:rPr lang="en-US" sz="1800" b="1" dirty="0" smtClean="0">
                <a:latin typeface="Arial" pitchFamily="34" charset="0"/>
                <a:cs typeface="Arial" pitchFamily="34" charset="0"/>
              </a:rPr>
              <a:t>1/3 population/people</a:t>
            </a:r>
          </a:p>
          <a:p>
            <a:pPr marL="457200" indent="-457200">
              <a:spcBef>
                <a:spcPct val="50000"/>
              </a:spcBef>
              <a:buNone/>
            </a:pPr>
            <a:r>
              <a:rPr lang="en-US" sz="1800" b="1" dirty="0" smtClean="0">
                <a:latin typeface="Arial" pitchFamily="34" charset="0"/>
                <a:cs typeface="Arial" pitchFamily="34" charset="0"/>
              </a:rPr>
              <a:t>	½ coal and iron</a:t>
            </a:r>
          </a:p>
          <a:p>
            <a:pPr marL="457200" indent="-457200">
              <a:spcBef>
                <a:spcPct val="50000"/>
              </a:spcBef>
              <a:buNone/>
            </a:pPr>
            <a:r>
              <a:rPr lang="en-US" sz="1800" b="1" dirty="0" smtClean="0">
                <a:latin typeface="Arial" pitchFamily="34" charset="0"/>
                <a:cs typeface="Arial" pitchFamily="34" charset="0"/>
              </a:rPr>
              <a:t>	1/3 industry</a:t>
            </a:r>
            <a:endParaRPr lang="en-US" sz="1400" b="1" dirty="0" smtClean="0">
              <a:latin typeface="Arial" pitchFamily="34" charset="0"/>
              <a:cs typeface="Arial" pitchFamily="34" charset="0"/>
            </a:endParaRPr>
          </a:p>
          <a:p>
            <a:pPr marL="457200" indent="-457200">
              <a:spcBef>
                <a:spcPct val="50000"/>
              </a:spcBef>
              <a:buNone/>
            </a:pPr>
            <a:endParaRPr lang="en-US" sz="1400" b="1" dirty="0" smtClean="0">
              <a:latin typeface="Arial" pitchFamily="34" charset="0"/>
              <a:cs typeface="Arial" pitchFamily="34" charset="0"/>
            </a:endParaRPr>
          </a:p>
          <a:p>
            <a:pPr>
              <a:lnSpc>
                <a:spcPct val="90000"/>
              </a:lnSpc>
              <a:buNone/>
            </a:pPr>
            <a:r>
              <a:rPr lang="en-US" sz="1400" b="1" dirty="0" smtClean="0">
                <a:latin typeface="Arial" pitchFamily="34" charset="0"/>
                <a:cs typeface="Arial" pitchFamily="34" charset="0"/>
              </a:rPr>
              <a:t>	</a:t>
            </a:r>
            <a:endParaRPr lang="en-US" sz="2400" dirty="0">
              <a:latin typeface="Arial" pitchFamily="34" charset="0"/>
              <a:cs typeface="Arial" pitchFamily="34" charset="0"/>
            </a:endParaRPr>
          </a:p>
        </p:txBody>
      </p:sp>
      <p:pic>
        <p:nvPicPr>
          <p:cNvPr id="6" name="Picture 5" descr="WIK_signing-the-Brest-Treaty.jpg"/>
          <p:cNvPicPr>
            <a:picLocks noChangeAspect="1"/>
          </p:cNvPicPr>
          <p:nvPr/>
        </p:nvPicPr>
        <p:blipFill>
          <a:blip r:embed="rId2" cstate="print"/>
          <a:stretch>
            <a:fillRect/>
          </a:stretch>
        </p:blipFill>
        <p:spPr>
          <a:xfrm>
            <a:off x="3886200" y="457200"/>
            <a:ext cx="4953000" cy="3284621"/>
          </a:xfrm>
          <a:prstGeom prst="rect">
            <a:avLst/>
          </a:prstGeom>
        </p:spPr>
      </p:pic>
      <p:sp>
        <p:nvSpPr>
          <p:cNvPr id="7" name="Rectangle 6"/>
          <p:cNvSpPr/>
          <p:nvPr/>
        </p:nvSpPr>
        <p:spPr>
          <a:xfrm>
            <a:off x="838200" y="4114800"/>
            <a:ext cx="8305800" cy="1754326"/>
          </a:xfrm>
          <a:prstGeom prst="rect">
            <a:avLst/>
          </a:prstGeom>
        </p:spPr>
        <p:txBody>
          <a:bodyPr wrap="square">
            <a:spAutoFit/>
          </a:bodyPr>
          <a:lstStyle/>
          <a:p>
            <a:pPr>
              <a:lnSpc>
                <a:spcPct val="90000"/>
              </a:lnSpc>
              <a:buNone/>
            </a:pPr>
            <a:r>
              <a:rPr lang="en-US" b="1" dirty="0" smtClean="0">
                <a:latin typeface="Arial" pitchFamily="34" charset="0"/>
                <a:cs typeface="Arial" pitchFamily="34" charset="0"/>
              </a:rPr>
              <a:t>¼ of their European territory - surrender land and money to Germany  </a:t>
            </a:r>
            <a:r>
              <a:rPr lang="en-US" sz="1800" b="1" dirty="0" smtClean="0">
                <a:latin typeface="Arial" pitchFamily="34" charset="0"/>
                <a:cs typeface="Arial" pitchFamily="34" charset="0"/>
              </a:rPr>
              <a:t>(Estonia, Latvia, Lithuania)</a:t>
            </a:r>
            <a:endParaRPr lang="en-US" sz="1100" b="1" dirty="0" smtClean="0">
              <a:latin typeface="Arial" pitchFamily="34" charset="0"/>
              <a:cs typeface="Arial" pitchFamily="34" charset="0"/>
            </a:endParaRPr>
          </a:p>
          <a:p>
            <a:pPr>
              <a:lnSpc>
                <a:spcPct val="90000"/>
              </a:lnSpc>
              <a:buNone/>
            </a:pPr>
            <a:endParaRPr lang="en-US" b="1" dirty="0" smtClean="0">
              <a:latin typeface="Arial" pitchFamily="34" charset="0"/>
              <a:cs typeface="Arial" pitchFamily="34" charset="0"/>
            </a:endParaRPr>
          </a:p>
          <a:p>
            <a:pPr>
              <a:lnSpc>
                <a:spcPct val="90000"/>
              </a:lnSpc>
              <a:buNone/>
            </a:pPr>
            <a:r>
              <a:rPr lang="en-US" b="1" dirty="0" smtClean="0">
                <a:latin typeface="Arial" pitchFamily="34" charset="0"/>
                <a:cs typeface="Arial" pitchFamily="34" charset="0"/>
              </a:rPr>
              <a:t>Wealthy Russians upset and organize a campaign against the Soviets </a:t>
            </a:r>
            <a:endParaRPr lang="en-US" b="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09600" y="838200"/>
            <a:ext cx="8534400" cy="3416320"/>
          </a:xfrm>
          <a:prstGeom prst="rect">
            <a:avLst/>
          </a:prstGeom>
        </p:spPr>
        <p:txBody>
          <a:bodyPr wrap="square">
            <a:spAutoFit/>
          </a:bodyPr>
          <a:lstStyle/>
          <a:p>
            <a:r>
              <a:rPr lang="en-US" sz="3600" dirty="0" smtClean="0">
                <a:latin typeface="Arial" pitchFamily="34" charset="0"/>
                <a:cs typeface="Arial" pitchFamily="34" charset="0"/>
              </a:rPr>
              <a:t>The Bolsheviks were defeated in the 1917 elections for a constituent assembly. The assembly met for one day, January 18, 1918, and was permanently disbanded by Bolshevik troops acting on Lenin's orders. </a:t>
            </a:r>
            <a:endParaRPr lang="en-US" sz="3600" dirty="0">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2602</TotalTime>
  <Words>1416</Words>
  <Application>Microsoft Office PowerPoint</Application>
  <PresentationFormat>On-screen Show (4:3)</PresentationFormat>
  <Paragraphs>224</Paragraphs>
  <Slides>48</Slides>
  <Notes>21</Notes>
  <HiddenSlides>0</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Default Design</vt:lpstr>
      <vt:lpstr>Religion  </vt:lpstr>
      <vt:lpstr>Vladimir Lenin 1870-1924</vt:lpstr>
      <vt:lpstr>Slide 3</vt:lpstr>
      <vt:lpstr>Slide 4</vt:lpstr>
      <vt:lpstr>The November Revolution November  6, 1917</vt:lpstr>
      <vt:lpstr>Bolshevik Revolution / October Revolution  October 24, 1917 </vt:lpstr>
      <vt:lpstr>Slide 7</vt:lpstr>
      <vt:lpstr>Slide 8</vt:lpstr>
      <vt:lpstr>Slide 9</vt:lpstr>
      <vt:lpstr>Soviet Political Ideology</vt:lpstr>
      <vt:lpstr>Slide 11</vt:lpstr>
      <vt:lpstr>Slide 12</vt:lpstr>
      <vt:lpstr>Slide 13</vt:lpstr>
      <vt:lpstr>Slide 14</vt:lpstr>
      <vt:lpstr>Slide 15</vt:lpstr>
      <vt:lpstr>Slide 16</vt:lpstr>
      <vt:lpstr>Slide 17</vt:lpstr>
      <vt:lpstr>Slide 18</vt:lpstr>
      <vt:lpstr>Trotsky</vt:lpstr>
      <vt:lpstr>Trotsky</vt:lpstr>
      <vt:lpstr>Stalin</vt:lpstr>
      <vt:lpstr>Stalin seizes Control</vt:lpstr>
      <vt:lpstr>Dedicated, but tricked communist supporters  </vt:lpstr>
      <vt:lpstr>Slide 24</vt:lpstr>
      <vt:lpstr>Slide 25</vt:lpstr>
      <vt:lpstr>1934  Great Terror Political Purges</vt:lpstr>
      <vt:lpstr>Propaganda Department of Stalin’s government  </vt:lpstr>
      <vt:lpstr>Stalin</vt:lpstr>
      <vt:lpstr>Slide 29</vt:lpstr>
      <vt:lpstr>Politburo :</vt:lpstr>
      <vt:lpstr>Cheka/OGPU/NKVD/KGB :</vt:lpstr>
      <vt:lpstr>KGB - Secret Police  </vt:lpstr>
      <vt:lpstr>Religion</vt:lpstr>
      <vt:lpstr>Overall details of Russian Revolution</vt:lpstr>
      <vt:lpstr>Kulaks :</vt:lpstr>
      <vt:lpstr>Germany and Great Britain :</vt:lpstr>
      <vt:lpstr>Germany and Great Britain</vt:lpstr>
      <vt:lpstr>Cold War begins</vt:lpstr>
      <vt:lpstr>   Stalin Dies  1954</vt:lpstr>
      <vt:lpstr>Slide 40</vt:lpstr>
      <vt:lpstr>Slide 41</vt:lpstr>
      <vt:lpstr>Slide 42</vt:lpstr>
      <vt:lpstr>Slide 43</vt:lpstr>
      <vt:lpstr>Slide 44</vt:lpstr>
      <vt:lpstr>Slide 45</vt:lpstr>
      <vt:lpstr>Slide 46</vt:lpstr>
      <vt:lpstr>Slide 47</vt:lpstr>
      <vt:lpstr>Slide 48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Russian Revolution Notes Background to Animal Farm</dc:title>
  <dc:creator>CHADWRIGHT</dc:creator>
  <cp:lastModifiedBy>lorettem</cp:lastModifiedBy>
  <cp:revision>216</cp:revision>
  <dcterms:created xsi:type="dcterms:W3CDTF">2002-09-24T01:43:18Z</dcterms:created>
  <dcterms:modified xsi:type="dcterms:W3CDTF">2012-09-11T20:46:19Z</dcterms:modified>
</cp:coreProperties>
</file>